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83" r:id="rId5"/>
    <p:sldId id="259" r:id="rId6"/>
    <p:sldId id="286" r:id="rId7"/>
    <p:sldId id="260" r:id="rId8"/>
    <p:sldId id="282" r:id="rId9"/>
    <p:sldId id="261" r:id="rId10"/>
    <p:sldId id="262" r:id="rId11"/>
    <p:sldId id="263" r:id="rId12"/>
    <p:sldId id="266" r:id="rId13"/>
    <p:sldId id="265" r:id="rId14"/>
    <p:sldId id="287" r:id="rId15"/>
    <p:sldId id="288" r:id="rId16"/>
    <p:sldId id="267" r:id="rId17"/>
    <p:sldId id="269" r:id="rId18"/>
    <p:sldId id="270" r:id="rId19"/>
    <p:sldId id="271" r:id="rId20"/>
    <p:sldId id="272" r:id="rId21"/>
    <p:sldId id="273" r:id="rId22"/>
    <p:sldId id="274" r:id="rId23"/>
    <p:sldId id="284" r:id="rId24"/>
    <p:sldId id="285" r:id="rId25"/>
    <p:sldId id="281" r:id="rId26"/>
  </p:sldIdLst>
  <p:sldSz cx="12192000" cy="6858000"/>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B54A"/>
    <a:srgbClr val="0F0030"/>
    <a:srgbClr val="008291"/>
    <a:srgbClr val="005983"/>
    <a:srgbClr val="E6E6E6"/>
    <a:srgbClr val="CF2929"/>
    <a:srgbClr val="267DC2"/>
    <a:srgbClr val="CE1321"/>
    <a:srgbClr val="46B242"/>
    <a:srgbClr val="CE1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199" autoAdjust="0"/>
  </p:normalViewPr>
  <p:slideViewPr>
    <p:cSldViewPr snapToGrid="0">
      <p:cViewPr>
        <p:scale>
          <a:sx n="100" d="100"/>
          <a:sy n="100" d="100"/>
        </p:scale>
        <p:origin x="216" y="72"/>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66B01145-1D0E-433E-9B54-0430012DF7A5}" type="datetimeFigureOut">
              <a:rPr lang="en-GB" smtClean="0"/>
              <a:t>22/02/2023</a:t>
            </a:fld>
            <a:endParaRPr lang="en-GB"/>
          </a:p>
        </p:txBody>
      </p:sp>
      <p:sp>
        <p:nvSpPr>
          <p:cNvPr id="4" name="Slide Image Placeholder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854C705B-C733-4541-94CA-08FC6135B775}" type="slidenum">
              <a:rPr lang="en-GB" smtClean="0"/>
              <a:t>‹#›</a:t>
            </a:fld>
            <a:endParaRPr lang="en-GB"/>
          </a:p>
        </p:txBody>
      </p:sp>
    </p:spTree>
    <p:extLst>
      <p:ext uri="{BB962C8B-B14F-4D97-AF65-F5344CB8AC3E}">
        <p14:creationId xmlns:p14="http://schemas.microsoft.com/office/powerpoint/2010/main" val="1927708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pni.gov.uk/security-campaigns/recognise-assess-react-rar-chemical-biological-and-radiological-cbr-incident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jesip.org.uk/joint-doctrine/principles-for-joint-work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jesip.org.uk/joint-doctrine/the-joint-decision-model-jd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jesip.org.uk/joint-doctrine/m-ethan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kern="1200" dirty="0">
                <a:solidFill>
                  <a:schemeClr val="tx1"/>
                </a:solidFill>
                <a:effectLst/>
                <a:latin typeface="+mn-lt"/>
                <a:ea typeface="+mn-ea"/>
                <a:cs typeface="+mn-cs"/>
              </a:rPr>
              <a:t>2023  </a:t>
            </a:r>
            <a:r>
              <a:rPr lang="en-US" altLang="en-US" sz="1800" b="1" dirty="0">
                <a:solidFill>
                  <a:schemeClr val="tx1"/>
                </a:solidFill>
                <a:latin typeface="Arial" panose="020B0604020202020204" pitchFamily="34" charset="0"/>
                <a:cs typeface="Arial" panose="020B0604020202020204" pitchFamily="34" charset="0"/>
              </a:rPr>
              <a:t>Initial Operational Response (IOR) </a:t>
            </a:r>
            <a:r>
              <a:rPr lang="en-US" altLang="en-US" sz="1800" dirty="0">
                <a:solidFill>
                  <a:schemeClr val="tx1"/>
                </a:solidFill>
                <a:latin typeface="Arial" panose="020B0604020202020204" pitchFamily="34" charset="0"/>
                <a:cs typeface="Arial" panose="020B0604020202020204" pitchFamily="34" charset="0"/>
              </a:rPr>
              <a:t>to Incidents Suspected to Involve Hazardous Substances or CBRN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effectLst/>
                <a:latin typeface="+mn-lt"/>
                <a:ea typeface="+mn-ea"/>
                <a:cs typeface="+mn-cs"/>
              </a:rPr>
              <a:t>This lesson has been provided following a review of the initial IOR Guidance published in 2015.  The IOR guidance has been reviewed as analysis of data has shown that potential CBRN incidents are not recognised at an early stage and that by utilising this for a broader definition of incidents such as criminal, accidental and terrorist incidents it will maximise safety to Responders and the General Public.</a:t>
            </a:r>
            <a:endParaRPr lang="en-GB" sz="18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54C705B-C733-4541-94CA-08FC6135B775}" type="slidenum">
              <a:rPr lang="en-GB" smtClean="0"/>
              <a:t>1</a:t>
            </a:fld>
            <a:endParaRPr lang="en-GB"/>
          </a:p>
        </p:txBody>
      </p:sp>
    </p:spTree>
    <p:extLst>
      <p:ext uri="{BB962C8B-B14F-4D97-AF65-F5344CB8AC3E}">
        <p14:creationId xmlns:p14="http://schemas.microsoft.com/office/powerpoint/2010/main" val="1231808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Assessing an Incident (RAR)</a:t>
            </a:r>
          </a:p>
          <a:p>
            <a:pPr lvl="0"/>
            <a:r>
              <a:rPr lang="en-GB" sz="1200" b="1" kern="1200" dirty="0">
                <a:solidFill>
                  <a:schemeClr val="tx1"/>
                </a:solidFill>
                <a:effectLst/>
                <a:latin typeface="+mn-lt"/>
                <a:ea typeface="+mn-ea"/>
                <a:cs typeface="+mn-cs"/>
              </a:rPr>
              <a:t>R</a:t>
            </a:r>
            <a:r>
              <a:rPr lang="en-GB" sz="1200" b="0" kern="1200" dirty="0">
                <a:solidFill>
                  <a:schemeClr val="tx1"/>
                </a:solidFill>
                <a:effectLst/>
                <a:latin typeface="+mn-lt"/>
                <a:ea typeface="+mn-ea"/>
                <a:cs typeface="+mn-cs"/>
              </a:rPr>
              <a:t>ecognise</a:t>
            </a:r>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A</a:t>
            </a:r>
            <a:r>
              <a:rPr lang="en-GB" sz="1200" b="0" kern="1200" dirty="0">
                <a:solidFill>
                  <a:schemeClr val="tx1"/>
                </a:solidFill>
                <a:effectLst/>
                <a:latin typeface="+mn-lt"/>
                <a:ea typeface="+mn-ea"/>
                <a:cs typeface="+mn-cs"/>
              </a:rPr>
              <a:t>ssess</a:t>
            </a:r>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R</a:t>
            </a:r>
            <a:r>
              <a:rPr lang="en-GB" sz="1200" b="0" kern="1200" dirty="0">
                <a:solidFill>
                  <a:schemeClr val="tx1"/>
                </a:solidFill>
                <a:effectLst/>
                <a:latin typeface="+mn-lt"/>
                <a:ea typeface="+mn-ea"/>
                <a:cs typeface="+mn-cs"/>
              </a:rPr>
              <a:t>eact</a:t>
            </a:r>
          </a:p>
          <a:p>
            <a:pPr lvl="0"/>
            <a:endParaRPr lang="en-GB" sz="1200" b="0" kern="1200" dirty="0">
              <a:solidFill>
                <a:schemeClr val="tx1"/>
              </a:solidFill>
              <a:effectLst/>
              <a:latin typeface="+mn-lt"/>
              <a:ea typeface="+mn-ea"/>
              <a:cs typeface="+mn-cs"/>
            </a:endParaRPr>
          </a:p>
          <a:p>
            <a:pPr lvl="0"/>
            <a:r>
              <a:rPr lang="en-US" dirty="0" err="1">
                <a:hlinkClick r:id="rId3"/>
              </a:rPr>
              <a:t>Recognise</a:t>
            </a:r>
            <a:r>
              <a:rPr lang="en-US" dirty="0">
                <a:hlinkClick r:id="rId3"/>
              </a:rPr>
              <a:t>, Assess, React (RAR) for Chemical, Biological and Radiological (CBR) Incidents | CPNI</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The CPNI (Centre for the Protection of National Infrastructure) has released the RAR threat recognition tool for Security Control Room Staff to respond to a CBRN incident.  This has been incorporated into the IOR campaign.</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54C705B-C733-4541-94CA-08FC6135B775}" type="slidenum">
              <a:rPr lang="en-GB" smtClean="0"/>
              <a:t>10</a:t>
            </a:fld>
            <a:endParaRPr lang="en-GB"/>
          </a:p>
        </p:txBody>
      </p:sp>
    </p:spTree>
    <p:extLst>
      <p:ext uri="{BB962C8B-B14F-4D97-AF65-F5344CB8AC3E}">
        <p14:creationId xmlns:p14="http://schemas.microsoft.com/office/powerpoint/2010/main" val="1422663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a:t>
            </a:r>
            <a:r>
              <a:rPr lang="en-GB" sz="1200" b="0" kern="1200" dirty="0">
                <a:solidFill>
                  <a:schemeClr val="tx1"/>
                </a:solidFill>
                <a:effectLst/>
                <a:latin typeface="+mn-lt"/>
                <a:ea typeface="+mn-ea"/>
                <a:cs typeface="+mn-cs"/>
              </a:rPr>
              <a:t>ecognise</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Recognise the indicators of a hazardous substance incident.</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Information gathering from the initial call by call handlers will form part of the initial recognition of the type of incident first responders will encounter key questions that will inform the response include the 5Ws:</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What is happening? What indicators suggest hazardous substances?</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Where is it?  Are there factors which make this location more attractive as a target or more vulnerable to an attack e.g. A significant event, iconic location, critical national infrastructure or a Publicly Accessible Location (PAL) </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Why is it suspicious? Has this been found as part of a venue search and why was this search taking place?</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Who found it? Has anyone else seen it? If this is a member of the public have their details been obtained in order that further information can be obtained if required.</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When was it found?  What time was it found?</a:t>
            </a:r>
          </a:p>
          <a:p>
            <a:pPr lvl="0"/>
            <a:endParaRPr lang="en-GB" sz="1200" b="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Visual Indicators</a:t>
            </a:r>
          </a:p>
          <a:p>
            <a:r>
              <a:rPr lang="en-GB" sz="1200" b="0" kern="1200" dirty="0">
                <a:solidFill>
                  <a:schemeClr val="tx1"/>
                </a:solidFill>
                <a:effectLst/>
                <a:latin typeface="+mn-lt"/>
                <a:ea typeface="+mn-ea"/>
                <a:cs typeface="+mn-cs"/>
              </a:rPr>
              <a:t>Was the offender(s) seen to carry out a deliberate act, where are they now, which direction did they leave in.</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Any unusual / out of context liquids, powders, vapours, smells or tastes.</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Any unusual &amp; or unattended materials, devices or equipment.</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What are the physical symptoms? (disorientation, sweating, irritation, twitching/convulsions, nausea/vomiting, breathing difficulties).</a:t>
            </a:r>
          </a:p>
          <a:p>
            <a:endParaRPr lang="en-GB" sz="1200" b="0" kern="1200" dirty="0">
              <a:solidFill>
                <a:schemeClr val="tx1"/>
              </a:solidFill>
              <a:effectLst/>
              <a:latin typeface="+mn-lt"/>
              <a:ea typeface="+mn-ea"/>
              <a:cs typeface="+mn-cs"/>
            </a:endParaRPr>
          </a:p>
          <a:p>
            <a:r>
              <a:rPr lang="en-GB" sz="1400" b="1" dirty="0">
                <a:solidFill>
                  <a:srgbClr val="003F76"/>
                </a:solidFill>
                <a:latin typeface="Calibri" panose="020F0502020204030204" pitchFamily="34" charset="0"/>
                <a:cs typeface="Calibri" panose="020F0502020204030204" pitchFamily="34" charset="0"/>
              </a:rPr>
              <a:t>Physical symptoms…</a:t>
            </a:r>
          </a:p>
          <a:p>
            <a:pPr lvl="0" eaLnBrk="1" hangingPunct="1">
              <a:spcBef>
                <a:spcPct val="20000"/>
              </a:spcBef>
            </a:pPr>
            <a:r>
              <a:rPr lang="en-GB" sz="1200" dirty="0">
                <a:solidFill>
                  <a:srgbClr val="003F76"/>
                </a:solidFill>
                <a:latin typeface="Calibri" panose="020F0502020204030204" pitchFamily="34" charset="0"/>
                <a:cs typeface="Calibri" panose="020F0502020204030204" pitchFamily="34" charset="0"/>
              </a:rPr>
              <a:t>Casualties can be an indicator of a hazardous substance incident &amp; should be considered in conjunction with other indicators &amp; signs or symptoms. These may include, but not limited to the physical symptoms of:</a:t>
            </a:r>
          </a:p>
          <a:p>
            <a:pPr marL="342900" lvl="0" indent="-342900" eaLnBrk="1" hangingPunct="1">
              <a:spcBef>
                <a:spcPct val="20000"/>
              </a:spcBef>
              <a:buFontTx/>
              <a:buChar char="•"/>
            </a:pPr>
            <a:r>
              <a:rPr lang="en-GB" sz="1200" dirty="0">
                <a:solidFill>
                  <a:srgbClr val="003F76"/>
                </a:solidFill>
                <a:latin typeface="Calibri" panose="020F0502020204030204" pitchFamily="34" charset="0"/>
                <a:cs typeface="Calibri" panose="020F0502020204030204" pitchFamily="34" charset="0"/>
              </a:rPr>
              <a:t>Disorientation &amp; sweating.</a:t>
            </a:r>
          </a:p>
          <a:p>
            <a:pPr marL="342900" lvl="0" indent="-342900" eaLnBrk="1" hangingPunct="1">
              <a:spcBef>
                <a:spcPct val="20000"/>
              </a:spcBef>
              <a:buFontTx/>
              <a:buChar char="•"/>
            </a:pPr>
            <a:r>
              <a:rPr lang="en-GB" sz="1200" dirty="0">
                <a:solidFill>
                  <a:srgbClr val="003F76"/>
                </a:solidFill>
                <a:latin typeface="Calibri" panose="020F0502020204030204" pitchFamily="34" charset="0"/>
                <a:cs typeface="Calibri" panose="020F0502020204030204" pitchFamily="34" charset="0"/>
              </a:rPr>
              <a:t>Twitching &amp; convulsions</a:t>
            </a:r>
          </a:p>
          <a:p>
            <a:pPr marL="342900" lvl="0" indent="-342900" eaLnBrk="1" hangingPunct="1">
              <a:spcBef>
                <a:spcPct val="20000"/>
              </a:spcBef>
              <a:buFontTx/>
              <a:buChar char="•"/>
            </a:pPr>
            <a:r>
              <a:rPr lang="en-GB" sz="1200" dirty="0">
                <a:solidFill>
                  <a:srgbClr val="003F76"/>
                </a:solidFill>
                <a:latin typeface="Calibri" panose="020F0502020204030204" pitchFamily="34" charset="0"/>
                <a:cs typeface="Calibri" panose="020F0502020204030204" pitchFamily="34" charset="0"/>
              </a:rPr>
              <a:t>Airway irritation &amp; breathing difficulties.</a:t>
            </a:r>
          </a:p>
          <a:p>
            <a:pPr marL="342900" lvl="0" indent="-342900" eaLnBrk="1" hangingPunct="1">
              <a:spcBef>
                <a:spcPct val="20000"/>
              </a:spcBef>
              <a:buFontTx/>
              <a:buChar char="•"/>
            </a:pPr>
            <a:r>
              <a:rPr lang="en-GB" sz="1200" dirty="0">
                <a:solidFill>
                  <a:srgbClr val="003F76"/>
                </a:solidFill>
                <a:latin typeface="Calibri" panose="020F0502020204030204" pitchFamily="34" charset="0"/>
                <a:cs typeface="Calibri" panose="020F0502020204030204" pitchFamily="34" charset="0"/>
              </a:rPr>
              <a:t>Eye &amp; skin irritation.</a:t>
            </a:r>
          </a:p>
          <a:p>
            <a:pPr marL="342900" lvl="0" indent="-342900" eaLnBrk="1" hangingPunct="1">
              <a:spcBef>
                <a:spcPct val="20000"/>
              </a:spcBef>
              <a:buFontTx/>
              <a:buChar char="•"/>
            </a:pPr>
            <a:r>
              <a:rPr lang="en-GB" sz="1200" dirty="0">
                <a:solidFill>
                  <a:srgbClr val="003F76"/>
                </a:solidFill>
                <a:latin typeface="Calibri" panose="020F0502020204030204" pitchFamily="34" charset="0"/>
                <a:cs typeface="Calibri" panose="020F0502020204030204" pitchFamily="34" charset="0"/>
              </a:rPr>
              <a:t>Nausea &amp; vomiting.</a:t>
            </a:r>
          </a:p>
          <a:p>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pPr lvl="0"/>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54C705B-C733-4541-94CA-08FC6135B775}" type="slidenum">
              <a:rPr lang="en-GB" smtClean="0"/>
              <a:t>11</a:t>
            </a:fld>
            <a:endParaRPr lang="en-GB"/>
          </a:p>
        </p:txBody>
      </p:sp>
    </p:spTree>
    <p:extLst>
      <p:ext uri="{BB962C8B-B14F-4D97-AF65-F5344CB8AC3E}">
        <p14:creationId xmlns:p14="http://schemas.microsoft.com/office/powerpoint/2010/main" val="1813176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Casualty assessment</a:t>
            </a:r>
          </a:p>
          <a:p>
            <a:r>
              <a:rPr lang="en-GB" sz="1200" b="0" kern="1200" dirty="0">
                <a:solidFill>
                  <a:schemeClr val="tx1"/>
                </a:solidFill>
                <a:effectLst/>
                <a:latin typeface="+mn-lt"/>
                <a:ea typeface="+mn-ea"/>
                <a:cs typeface="+mn-cs"/>
              </a:rPr>
              <a:t>Symptoms of exposure to some hazardous substances, such as those used in a biological or radiological attack, may not be present in the first minutes, hours or days of release occurring. Chemical releases are often, but not always accompanied by a more rapid onset of symptoms.</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Without sufficient medical training, it can be difficult to recognise the cause of specific symptoms. Using the CRESS tool to report back key information could help health services identify the type and nature of the hazardous substance incident.</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First responders, without putting themselves at undue risk, may have an opportunity to attain information form casualties which supports a CRESS assessment.</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Trainer to discuss the CRESS tool.  CRESS is an assessment tool based on 5 parameters to systematically assess an individual in order to identify an associated Toxidrome.  Put in simple terms, it enables the user to have a good look at an individual and assess if there is anything odd going on.  </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Cress Tool</a:t>
            </a:r>
          </a:p>
          <a:p>
            <a:r>
              <a:rPr lang="en-GB" sz="1200" b="1" kern="1200" dirty="0">
                <a:solidFill>
                  <a:schemeClr val="tx1"/>
                </a:solidFill>
                <a:effectLst/>
                <a:latin typeface="+mn-lt"/>
                <a:ea typeface="+mn-ea"/>
                <a:cs typeface="+mn-cs"/>
              </a:rPr>
              <a:t>C - </a:t>
            </a:r>
            <a:r>
              <a:rPr lang="en-GB" sz="1200" b="0" kern="1200" dirty="0">
                <a:solidFill>
                  <a:schemeClr val="tx1"/>
                </a:solidFill>
                <a:effectLst/>
                <a:latin typeface="+mn-lt"/>
                <a:ea typeface="+mn-ea"/>
                <a:cs typeface="+mn-cs"/>
              </a:rPr>
              <a:t>Consciousness – What is the level of consciousness?  Are they drowsy?, On edge?, Completely unresponsive? Fitting? Confused? Behaving strangely?</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R- </a:t>
            </a:r>
            <a:r>
              <a:rPr lang="en-GB" sz="1200" b="0" kern="1200" dirty="0">
                <a:solidFill>
                  <a:schemeClr val="tx1"/>
                </a:solidFill>
                <a:effectLst/>
                <a:latin typeface="+mn-lt"/>
                <a:ea typeface="+mn-ea"/>
                <a:cs typeface="+mn-cs"/>
              </a:rPr>
              <a:t>Respiration - What is the respiratory rate – is it increased or decreased?  How many times a minute are they breathing? Are they struggling to breath or having to exert themselves to breath?</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E – </a:t>
            </a:r>
            <a:r>
              <a:rPr lang="en-GB" sz="1200" b="0" kern="1200" dirty="0">
                <a:solidFill>
                  <a:schemeClr val="tx1"/>
                </a:solidFill>
                <a:effectLst/>
                <a:latin typeface="+mn-lt"/>
                <a:ea typeface="+mn-ea"/>
                <a:cs typeface="+mn-cs"/>
              </a:rPr>
              <a:t>Eyes – Examination of pupils and their reaction.  You will obviously not be compromising your safety to get close enough to certain subjects to assess their pupillary response.  However, You may notice constricted pinpoint pupils or dilated pupils from a reasonable distance away.</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S – </a:t>
            </a:r>
            <a:r>
              <a:rPr lang="en-GB" sz="1200" b="0" kern="1200" dirty="0">
                <a:solidFill>
                  <a:schemeClr val="tx1"/>
                </a:solidFill>
                <a:effectLst/>
                <a:latin typeface="+mn-lt"/>
                <a:ea typeface="+mn-ea"/>
                <a:cs typeface="+mn-cs"/>
              </a:rPr>
              <a:t>Secretions – Are there increased or decreased secretions?  Secretions way be in the form of saliva, tears, sweat, bile or mucus.</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Conversely the subject may have decreased secretions such as a dry mouth or dry skin.</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 – </a:t>
            </a:r>
            <a:r>
              <a:rPr lang="en-GB" sz="1200" b="0" kern="1200" dirty="0">
                <a:solidFill>
                  <a:schemeClr val="tx1"/>
                </a:solidFill>
                <a:effectLst/>
                <a:latin typeface="+mn-lt"/>
                <a:ea typeface="+mn-ea"/>
                <a:cs typeface="+mn-cs"/>
              </a:rPr>
              <a:t>Skin – Examine for colour and other signs such as sweating.  </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Does the subject(s) skin appear a different colour from normal, it may be pink, blue, flushed, dry or pale.</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Other features that should be noted are: Have you noticed anything else unusual about the subject?  Fever? Incontinence? Headache? Was the onset of symptoms sudden or delayed? Are they vomiting? Is there more than one person suffering symptoms?</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54C705B-C733-4541-94CA-08FC6135B775}" type="slidenum">
              <a:rPr lang="en-GB" smtClean="0"/>
              <a:t>12</a:t>
            </a:fld>
            <a:endParaRPr lang="en-GB"/>
          </a:p>
        </p:txBody>
      </p:sp>
    </p:spTree>
    <p:extLst>
      <p:ext uri="{BB962C8B-B14F-4D97-AF65-F5344CB8AC3E}">
        <p14:creationId xmlns:p14="http://schemas.microsoft.com/office/powerpoint/2010/main" val="1836522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Substance Assessment</a:t>
            </a:r>
          </a:p>
          <a:p>
            <a:r>
              <a:rPr lang="en-GB" sz="1200" b="0" kern="1200" dirty="0">
                <a:solidFill>
                  <a:schemeClr val="tx1"/>
                </a:solidFill>
                <a:effectLst/>
                <a:latin typeface="+mn-lt"/>
                <a:ea typeface="+mn-ea"/>
                <a:cs typeface="+mn-cs"/>
              </a:rPr>
              <a:t>Information from initial reports regarding the characteristics of any substance(s) causing concern will help to categorise and potentially subsequently identify it. The BAD COLDS tool may be used to support this process even prior to the deployment of specialist resources.</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Trainer to note:  This has previously been referred to as BAD COLDS ACT and is still reflected as such within the IOR document.  The ACT elements (Action to take following identification of a suspicious substance) will now form part of the REACT stage of RAR.</a:t>
            </a:r>
          </a:p>
          <a:p>
            <a:endParaRPr lang="en-GB" dirty="0"/>
          </a:p>
          <a:p>
            <a:r>
              <a:rPr lang="en-GB" sz="1200" b="1" kern="1200" dirty="0">
                <a:solidFill>
                  <a:schemeClr val="tx1"/>
                </a:solidFill>
                <a:effectLst/>
                <a:latin typeface="+mn-lt"/>
                <a:ea typeface="+mn-ea"/>
                <a:cs typeface="+mn-cs"/>
              </a:rPr>
              <a:t>A</a:t>
            </a:r>
            <a:r>
              <a:rPr lang="en-GB" sz="1200" b="0" kern="1200" dirty="0">
                <a:solidFill>
                  <a:schemeClr val="tx1"/>
                </a:solidFill>
                <a:effectLst/>
                <a:latin typeface="+mn-lt"/>
                <a:ea typeface="+mn-ea"/>
                <a:cs typeface="+mn-cs"/>
              </a:rPr>
              <a:t>ssess</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BAD COLDS</a:t>
            </a:r>
          </a:p>
          <a:p>
            <a:r>
              <a:rPr lang="en-GB" sz="1200" b="1"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kern="1200" dirty="0">
                <a:solidFill>
                  <a:schemeClr val="tx1"/>
                </a:solidFill>
                <a:effectLst/>
                <a:latin typeface="+mn-lt"/>
                <a:ea typeface="+mn-ea"/>
                <a:cs typeface="+mn-cs"/>
              </a:rPr>
              <a:t>B - Behaviour</a:t>
            </a:r>
            <a:r>
              <a:rPr lang="en-GB" sz="1200" b="0" kern="1200" dirty="0">
                <a:solidFill>
                  <a:schemeClr val="tx1"/>
                </a:solidFill>
                <a:effectLst/>
                <a:latin typeface="+mn-lt"/>
                <a:ea typeface="+mn-ea"/>
                <a:cs typeface="+mn-cs"/>
              </a:rPr>
              <a:t> – What did the substance behave like?  Is this off-gassing from a container? Is the vapour heavier than air and sinking to the ground or lighter than air and rising?  Did it fall to the floor in a soggy lump or Is the substance remaining in the same place or is it diluting or travelling with the wind?</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 - Appearance</a:t>
            </a:r>
            <a:r>
              <a:rPr lang="en-GB" sz="1200" b="0" kern="1200" dirty="0">
                <a:solidFill>
                  <a:schemeClr val="tx1"/>
                </a:solidFill>
                <a:effectLst/>
                <a:latin typeface="+mn-lt"/>
                <a:ea typeface="+mn-ea"/>
                <a:cs typeface="+mn-cs"/>
              </a:rPr>
              <a:t> – Is it a powder, liquid, gel or a solid? How much is there etc?</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 – Dissemination</a:t>
            </a:r>
            <a:r>
              <a:rPr lang="en-GB" sz="1200" b="0" kern="1200" dirty="0">
                <a:solidFill>
                  <a:schemeClr val="tx1"/>
                </a:solidFill>
                <a:effectLst/>
                <a:latin typeface="+mn-lt"/>
                <a:ea typeface="+mn-ea"/>
                <a:cs typeface="+mn-cs"/>
              </a:rPr>
              <a:t> – Was it thrown, sprayed, mechanically spread or delivered.</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 – Colour</a:t>
            </a:r>
            <a:r>
              <a:rPr lang="en-GB" sz="1200" b="0" kern="1200" dirty="0">
                <a:solidFill>
                  <a:schemeClr val="tx1"/>
                </a:solidFill>
                <a:effectLst/>
                <a:latin typeface="+mn-lt"/>
                <a:ea typeface="+mn-ea"/>
                <a:cs typeface="+mn-cs"/>
              </a:rPr>
              <a:t> – is it pure white, off white, yellow or multi-coloured?</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O – Odour</a:t>
            </a:r>
            <a:r>
              <a:rPr lang="en-GB" sz="1200" b="0" kern="1200" dirty="0">
                <a:solidFill>
                  <a:schemeClr val="tx1"/>
                </a:solidFill>
                <a:effectLst/>
                <a:latin typeface="+mn-lt"/>
                <a:ea typeface="+mn-ea"/>
                <a:cs typeface="+mn-cs"/>
              </a:rPr>
              <a:t> – Did it smell? Under no circumstances should responders deliberately smell a substance as a means of determining whether it has an odour or not.</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 – Likeness</a:t>
            </a:r>
            <a:r>
              <a:rPr lang="en-GB" sz="1200" b="0" kern="1200" dirty="0">
                <a:solidFill>
                  <a:schemeClr val="tx1"/>
                </a:solidFill>
                <a:effectLst/>
                <a:latin typeface="+mn-lt"/>
                <a:ea typeface="+mn-ea"/>
                <a:cs typeface="+mn-cs"/>
              </a:rPr>
              <a:t> – Does it look like something you know?</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 – Deliberate</a:t>
            </a:r>
            <a:r>
              <a:rPr lang="en-GB" sz="1200" b="0" kern="1200" dirty="0">
                <a:solidFill>
                  <a:schemeClr val="tx1"/>
                </a:solidFill>
                <a:effectLst/>
                <a:latin typeface="+mn-lt"/>
                <a:ea typeface="+mn-ea"/>
                <a:cs typeface="+mn-cs"/>
              </a:rPr>
              <a:t> - Did the release of the substance appear deliberate or accidental?</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 – Symptoms</a:t>
            </a:r>
            <a:r>
              <a:rPr lang="en-GB" sz="1200" b="0" kern="1200" dirty="0">
                <a:solidFill>
                  <a:schemeClr val="tx1"/>
                </a:solidFill>
                <a:effectLst/>
                <a:latin typeface="+mn-lt"/>
                <a:ea typeface="+mn-ea"/>
                <a:cs typeface="+mn-cs"/>
              </a:rPr>
              <a:t> – Is anyone exhibiting any symptoms?</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Trainer to NOTE;</a:t>
            </a:r>
          </a:p>
          <a:p>
            <a:r>
              <a:rPr lang="en-GB" sz="1200" b="0" kern="1200" dirty="0">
                <a:solidFill>
                  <a:schemeClr val="tx1"/>
                </a:solidFill>
                <a:effectLst/>
                <a:latin typeface="+mn-lt"/>
                <a:ea typeface="+mn-ea"/>
                <a:cs typeface="+mn-cs"/>
              </a:rPr>
              <a:t>Under no circumstances should frontline responders be further exposed to a known/suspected hazardous substances in order to obtain the above information. It may not be possible to carry out a full assessment during IOR.</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854C705B-C733-4541-94CA-08FC6135B775}" type="slidenum">
              <a:rPr lang="en-GB" smtClean="0"/>
              <a:t>13</a:t>
            </a:fld>
            <a:endParaRPr lang="en-GB"/>
          </a:p>
        </p:txBody>
      </p:sp>
    </p:spTree>
    <p:extLst>
      <p:ext uri="{BB962C8B-B14F-4D97-AF65-F5344CB8AC3E}">
        <p14:creationId xmlns:p14="http://schemas.microsoft.com/office/powerpoint/2010/main" val="1559794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GB" sz="1400" b="1" dirty="0">
                <a:latin typeface="Calibri" panose="020F0502020204030204" pitchFamily="34" charset="0"/>
                <a:cs typeface="Calibri" panose="020F0502020204030204" pitchFamily="34" charset="0"/>
              </a:rPr>
              <a:t>Safety advice to Responders</a:t>
            </a:r>
          </a:p>
          <a:p>
            <a:pPr marL="0" indent="0" algn="l">
              <a:buNone/>
            </a:pPr>
            <a:endParaRPr lang="en-GB" sz="1200" dirty="0">
              <a:latin typeface="Calibri" panose="020F0502020204030204" pitchFamily="34" charset="0"/>
              <a:cs typeface="Calibri" panose="020F0502020204030204" pitchFamily="34" charset="0"/>
            </a:endParaRPr>
          </a:p>
          <a:p>
            <a:pPr marL="0" indent="0" algn="l">
              <a:buNone/>
            </a:pPr>
            <a:r>
              <a:rPr lang="en-GB" sz="1200" dirty="0">
                <a:latin typeface="Calibri" panose="020F0502020204030204" pitchFamily="34" charset="0"/>
                <a:cs typeface="Calibri" panose="020F0502020204030204" pitchFamily="34" charset="0"/>
              </a:rPr>
              <a:t>Whilst life saving actions for the Public is the focus there needs to be safety priorities for Responders</a:t>
            </a:r>
          </a:p>
          <a:p>
            <a:pPr marL="0" indent="0" algn="l">
              <a:buNone/>
            </a:pPr>
            <a:endParaRPr lang="en-GB" sz="1200" dirty="0">
              <a:latin typeface="Calibri" panose="020F0502020204030204" pitchFamily="34" charset="0"/>
              <a:cs typeface="Calibri" panose="020F0502020204030204" pitchFamily="34" charset="0"/>
            </a:endParaRPr>
          </a:p>
          <a:p>
            <a:pPr marL="0" indent="0" algn="l">
              <a:buNone/>
            </a:pPr>
            <a:r>
              <a:rPr lang="en-GB" sz="1200" b="1" u="sng" dirty="0">
                <a:latin typeface="Calibri" panose="020F0502020204030204" pitchFamily="34" charset="0"/>
                <a:cs typeface="Calibri" panose="020F0502020204030204" pitchFamily="34" charset="0"/>
              </a:rPr>
              <a:t>Priority</a:t>
            </a:r>
            <a:r>
              <a:rPr lang="en-GB" sz="1200" dirty="0">
                <a:latin typeface="Calibri" panose="020F0502020204030204" pitchFamily="34" charset="0"/>
                <a:cs typeface="Calibri" panose="020F0502020204030204" pitchFamily="34" charset="0"/>
              </a:rPr>
              <a:t> communication to Responders:</a:t>
            </a:r>
          </a:p>
          <a:p>
            <a:r>
              <a:rPr lang="en-GB" sz="1200" dirty="0">
                <a:latin typeface="Calibri" panose="020F0502020204030204" pitchFamily="34" charset="0"/>
                <a:cs typeface="Calibri" panose="020F0502020204030204" pitchFamily="34" charset="0"/>
              </a:rPr>
              <a:t>DO NOT take risks without appropriate training or PPE</a:t>
            </a:r>
          </a:p>
          <a:p>
            <a:r>
              <a:rPr lang="en-GB" sz="1200" dirty="0">
                <a:latin typeface="Calibri" panose="020F0502020204030204" pitchFamily="34" charset="0"/>
                <a:cs typeface="Calibri" panose="020F0502020204030204" pitchFamily="34" charset="0"/>
              </a:rPr>
              <a:t>Approach incident ideally from an uphill/upwind direction</a:t>
            </a:r>
          </a:p>
          <a:p>
            <a:r>
              <a:rPr lang="en-GB" sz="1200" dirty="0">
                <a:latin typeface="Calibri" panose="020F0502020204030204" pitchFamily="34" charset="0"/>
                <a:cs typeface="Calibri" panose="020F0502020204030204" pitchFamily="34" charset="0"/>
              </a:rPr>
              <a:t>Use caution, keep a safe distance to avoid exposure to themselves</a:t>
            </a:r>
          </a:p>
          <a:p>
            <a:r>
              <a:rPr lang="en-GB" sz="1200" dirty="0">
                <a:latin typeface="Calibri" panose="020F0502020204030204" pitchFamily="34" charset="0"/>
                <a:cs typeface="Calibri" panose="020F0502020204030204" pitchFamily="34" charset="0"/>
              </a:rPr>
              <a:t>Consider using Public Address systems to assist in calling people towards them</a:t>
            </a:r>
          </a:p>
          <a:p>
            <a:r>
              <a:rPr lang="en-GB" sz="1200" dirty="0">
                <a:latin typeface="Calibri" panose="020F0502020204030204" pitchFamily="34" charset="0"/>
                <a:cs typeface="Calibri" panose="020F0502020204030204" pitchFamily="34" charset="0"/>
              </a:rPr>
              <a:t>Take steps to prevent cross-contamination</a:t>
            </a:r>
          </a:p>
          <a:p>
            <a:r>
              <a:rPr lang="en-GB" sz="1200" dirty="0">
                <a:latin typeface="Calibri" panose="020F0502020204030204" pitchFamily="34" charset="0"/>
                <a:cs typeface="Calibri" panose="020F0502020204030204" pitchFamily="34" charset="0"/>
              </a:rPr>
              <a:t>Utilise a M/ETHANE message to pass as much information to Control Rooms as possible without delay</a:t>
            </a:r>
          </a:p>
          <a:p>
            <a:endParaRPr lang="en-GB" dirty="0"/>
          </a:p>
          <a:p>
            <a:r>
              <a:rPr lang="en-GB" dirty="0"/>
              <a:t>This message needs to be passed to Responders without delay.  Life saving activity cannot take place if Responders are put at unnecessary risk.  Staff should be trained and equipped to carry out life saving activity such as rescue but unprotected Responders can still assist without committing themselves into a contaminated area.  Appropriate messages can be passed following REMOVE principles.</a:t>
            </a:r>
          </a:p>
          <a:p>
            <a:endParaRPr lang="en-GB" dirty="0"/>
          </a:p>
          <a:p>
            <a:r>
              <a:rPr lang="en-GB" sz="1200" b="1" kern="1200" dirty="0">
                <a:solidFill>
                  <a:schemeClr val="tx1"/>
                </a:solidFill>
                <a:effectLst/>
                <a:latin typeface="+mn-lt"/>
                <a:ea typeface="+mn-ea"/>
                <a:cs typeface="+mn-cs"/>
              </a:rPr>
              <a:t>REMEMBER: If responders observe incapacitated casualties for no explainable reason – they must consider whether to proceed any closer to avoid becoming a further casualty themselves. It may not be possible to carry out a full CRESS assessment during IOR. Unprotected responders should avoid mouth to mouth resuscitation and use hands-only chest compressions to reduce the risk of cross-contamination to responders, whilst being aware that exhaled air may still pose a risk.</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54C705B-C733-4541-94CA-08FC6135B775}" type="slidenum">
              <a:rPr lang="en-GB" smtClean="0"/>
              <a:t>14</a:t>
            </a:fld>
            <a:endParaRPr lang="en-GB"/>
          </a:p>
        </p:txBody>
      </p:sp>
    </p:spTree>
    <p:extLst>
      <p:ext uri="{BB962C8B-B14F-4D97-AF65-F5344CB8AC3E}">
        <p14:creationId xmlns:p14="http://schemas.microsoft.com/office/powerpoint/2010/main" val="4094512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kern="1200" dirty="0">
                <a:solidFill>
                  <a:schemeClr val="tx1"/>
                </a:solidFill>
                <a:effectLst/>
                <a:latin typeface="+mn-lt"/>
                <a:ea typeface="+mn-ea"/>
                <a:cs typeface="+mn-cs"/>
              </a:rPr>
              <a:t>R</a:t>
            </a:r>
            <a:r>
              <a:rPr lang="en-GB" sz="1400" b="0" kern="1200" dirty="0">
                <a:solidFill>
                  <a:schemeClr val="tx1"/>
                </a:solidFill>
                <a:effectLst/>
                <a:latin typeface="+mn-lt"/>
                <a:ea typeface="+mn-ea"/>
                <a:cs typeface="+mn-cs"/>
              </a:rPr>
              <a:t>eact</a:t>
            </a:r>
            <a:endParaRPr lang="en-GB" sz="1400" b="1" kern="1200" dirty="0">
              <a:solidFill>
                <a:schemeClr val="tx1"/>
              </a:solidFill>
              <a:effectLst/>
              <a:latin typeface="+mn-lt"/>
              <a:ea typeface="+mn-ea"/>
              <a:cs typeface="+mn-cs"/>
            </a:endParaRPr>
          </a:p>
          <a:p>
            <a:r>
              <a:rPr lang="en-GB" sz="1400" b="0" kern="1200" dirty="0">
                <a:solidFill>
                  <a:schemeClr val="tx1"/>
                </a:solidFill>
                <a:effectLst/>
                <a:latin typeface="+mn-lt"/>
                <a:ea typeface="+mn-ea"/>
                <a:cs typeface="+mn-cs"/>
              </a:rPr>
              <a:t> </a:t>
            </a:r>
            <a:endParaRPr lang="en-GB" sz="1400" b="1" kern="1200" dirty="0">
              <a:solidFill>
                <a:schemeClr val="tx1"/>
              </a:solidFill>
              <a:effectLst/>
              <a:latin typeface="+mn-lt"/>
              <a:ea typeface="+mn-ea"/>
              <a:cs typeface="+mn-cs"/>
            </a:endParaRPr>
          </a:p>
          <a:p>
            <a:r>
              <a:rPr lang="en-GB" sz="1400" b="1" kern="1200" dirty="0">
                <a:solidFill>
                  <a:schemeClr val="tx1"/>
                </a:solidFill>
                <a:effectLst/>
                <a:latin typeface="+mn-lt"/>
                <a:ea typeface="+mn-ea"/>
                <a:cs typeface="+mn-cs"/>
              </a:rPr>
              <a:t>Safety advice to the public</a:t>
            </a:r>
          </a:p>
          <a:p>
            <a:r>
              <a:rPr lang="en-GB" sz="1400" b="0" kern="1200" dirty="0">
                <a:solidFill>
                  <a:schemeClr val="tx1"/>
                </a:solidFill>
                <a:effectLst/>
                <a:latin typeface="+mn-lt"/>
                <a:ea typeface="+mn-ea"/>
                <a:cs typeface="+mn-cs"/>
              </a:rPr>
              <a:t>If a person/s are suspected to be in a hazardous area, or could potentially be affected by a hazardous substance, they should be advised in accordance with the REMOVE principles.</a:t>
            </a:r>
          </a:p>
          <a:p>
            <a:endParaRPr lang="en-GB" sz="1400" b="0" kern="1200" dirty="0">
              <a:solidFill>
                <a:schemeClr val="tx1"/>
              </a:solidFill>
              <a:effectLst/>
              <a:latin typeface="+mn-lt"/>
              <a:ea typeface="+mn-ea"/>
              <a:cs typeface="+mn-cs"/>
            </a:endParaRPr>
          </a:p>
          <a:p>
            <a:r>
              <a:rPr lang="en-GB" sz="1400" b="0" kern="1200" dirty="0">
                <a:solidFill>
                  <a:schemeClr val="tx1"/>
                </a:solidFill>
                <a:effectLst/>
                <a:latin typeface="+mn-lt"/>
                <a:ea typeface="+mn-ea"/>
                <a:cs typeface="+mn-cs"/>
              </a:rPr>
              <a:t>Advise casualties that they should;</a:t>
            </a:r>
            <a:endParaRPr lang="en-GB" sz="1400" b="1" kern="1200" dirty="0">
              <a:solidFill>
                <a:schemeClr val="tx1"/>
              </a:solidFill>
              <a:effectLst/>
              <a:latin typeface="+mn-lt"/>
              <a:ea typeface="+mn-ea"/>
              <a:cs typeface="+mn-cs"/>
            </a:endParaRPr>
          </a:p>
          <a:p>
            <a:r>
              <a:rPr lang="en-GB" sz="1400" b="0" kern="1200" dirty="0">
                <a:solidFill>
                  <a:schemeClr val="tx1"/>
                </a:solidFill>
                <a:effectLst/>
                <a:latin typeface="+mn-lt"/>
                <a:ea typeface="+mn-ea"/>
                <a:cs typeface="+mn-cs"/>
              </a:rPr>
              <a:t> </a:t>
            </a:r>
            <a:endParaRPr lang="en-GB" sz="1400" b="1" kern="1200" dirty="0">
              <a:solidFill>
                <a:schemeClr val="tx1"/>
              </a:solidFill>
              <a:effectLst/>
              <a:latin typeface="+mn-lt"/>
              <a:ea typeface="+mn-ea"/>
              <a:cs typeface="+mn-cs"/>
            </a:endParaRPr>
          </a:p>
          <a:p>
            <a:pPr lvl="0"/>
            <a:r>
              <a:rPr lang="en-GB" sz="1400" b="0" kern="1200" dirty="0">
                <a:solidFill>
                  <a:schemeClr val="tx1"/>
                </a:solidFill>
                <a:effectLst/>
                <a:latin typeface="+mn-lt"/>
                <a:ea typeface="+mn-ea"/>
                <a:cs typeface="+mn-cs"/>
              </a:rPr>
              <a:t>Avoid eating, drinking, smoking or touching their face and eyes as this can increase the risk of further contamination through ingestion, inhalation and absorption;</a:t>
            </a:r>
            <a:endParaRPr lang="en-GB" sz="1400" b="1" kern="1200" dirty="0">
              <a:solidFill>
                <a:schemeClr val="tx1"/>
              </a:solidFill>
              <a:effectLst/>
              <a:latin typeface="+mn-lt"/>
              <a:ea typeface="+mn-ea"/>
              <a:cs typeface="+mn-cs"/>
            </a:endParaRPr>
          </a:p>
          <a:p>
            <a:pPr lvl="0"/>
            <a:r>
              <a:rPr lang="en-GB" sz="1400" b="0" kern="1200" dirty="0">
                <a:solidFill>
                  <a:schemeClr val="tx1"/>
                </a:solidFill>
                <a:effectLst/>
                <a:latin typeface="+mn-lt"/>
                <a:ea typeface="+mn-ea"/>
                <a:cs typeface="+mn-cs"/>
              </a:rPr>
              <a:t>Continue to move away upwind and preferably uphill from the release;</a:t>
            </a:r>
            <a:endParaRPr lang="en-GB" sz="1400" b="1" kern="1200" dirty="0">
              <a:solidFill>
                <a:schemeClr val="tx1"/>
              </a:solidFill>
              <a:effectLst/>
              <a:latin typeface="+mn-lt"/>
              <a:ea typeface="+mn-ea"/>
              <a:cs typeface="+mn-cs"/>
            </a:endParaRPr>
          </a:p>
          <a:p>
            <a:pPr lvl="0"/>
            <a:r>
              <a:rPr lang="en-GB" sz="1400" b="0" kern="1200" dirty="0">
                <a:solidFill>
                  <a:schemeClr val="tx1"/>
                </a:solidFill>
                <a:effectLst/>
                <a:latin typeface="+mn-lt"/>
                <a:ea typeface="+mn-ea"/>
                <a:cs typeface="+mn-cs"/>
              </a:rPr>
              <a:t>Not to leave the area to seek hospital care as by doing so they may be putting themselves or others at risk by exposing them to contaminants which may be on their clothing or skin. Tell people that medical assistance is coming to them, and they should wait for this to arrive.</a:t>
            </a:r>
            <a:endParaRPr lang="en-GB" sz="1400" b="1" kern="1200" dirty="0">
              <a:solidFill>
                <a:schemeClr val="tx1"/>
              </a:solidFill>
              <a:effectLst/>
              <a:latin typeface="+mn-lt"/>
              <a:ea typeface="+mn-ea"/>
              <a:cs typeface="+mn-cs"/>
            </a:endParaRPr>
          </a:p>
          <a:p>
            <a:endParaRPr lang="en-GB" sz="1400" b="0" kern="1200" dirty="0">
              <a:solidFill>
                <a:schemeClr val="tx1"/>
              </a:solidFill>
              <a:effectLst/>
              <a:latin typeface="+mn-lt"/>
              <a:ea typeface="+mn-ea"/>
              <a:cs typeface="+mn-cs"/>
            </a:endParaRPr>
          </a:p>
          <a:p>
            <a:endParaRPr lang="en-GB" sz="1400" b="1" kern="1200" dirty="0">
              <a:solidFill>
                <a:schemeClr val="tx1"/>
              </a:solidFill>
              <a:effectLst/>
              <a:latin typeface="+mn-lt"/>
              <a:ea typeface="+mn-ea"/>
              <a:cs typeface="+mn-cs"/>
            </a:endParaRPr>
          </a:p>
          <a:p>
            <a:r>
              <a:rPr lang="en-GB" sz="1400" b="0" kern="1200" dirty="0">
                <a:solidFill>
                  <a:schemeClr val="tx1"/>
                </a:solidFill>
                <a:effectLst/>
                <a:latin typeface="+mn-lt"/>
                <a:ea typeface="+mn-ea"/>
                <a:cs typeface="+mn-cs"/>
              </a:rPr>
              <a:t>Additional considerations for enclosed space settings include but are not limited to:</a:t>
            </a:r>
            <a:endParaRPr lang="en-GB" sz="1400" b="1" kern="1200" dirty="0">
              <a:solidFill>
                <a:schemeClr val="tx1"/>
              </a:solidFill>
              <a:effectLst/>
              <a:latin typeface="+mn-lt"/>
              <a:ea typeface="+mn-ea"/>
              <a:cs typeface="+mn-cs"/>
            </a:endParaRPr>
          </a:p>
          <a:p>
            <a:pPr lvl="0"/>
            <a:r>
              <a:rPr lang="en-GB" sz="1400" b="0" kern="1200" dirty="0">
                <a:solidFill>
                  <a:schemeClr val="tx1"/>
                </a:solidFill>
                <a:effectLst/>
                <a:latin typeface="+mn-lt"/>
                <a:ea typeface="+mn-ea"/>
                <a:cs typeface="+mn-cs"/>
              </a:rPr>
              <a:t>Consider evacuating/invacuating – Use of a fire alarm system may be beneficial for a quick evacuation.  </a:t>
            </a:r>
            <a:endParaRPr lang="en-GB" sz="1400" b="1" kern="1200" dirty="0">
              <a:solidFill>
                <a:schemeClr val="tx1"/>
              </a:solidFill>
              <a:effectLst/>
              <a:latin typeface="+mn-lt"/>
              <a:ea typeface="+mn-ea"/>
              <a:cs typeface="+mn-cs"/>
            </a:endParaRPr>
          </a:p>
          <a:p>
            <a:pPr lvl="0"/>
            <a:r>
              <a:rPr lang="en-GB" sz="1400" b="0" kern="1200" dirty="0">
                <a:solidFill>
                  <a:schemeClr val="tx1"/>
                </a:solidFill>
                <a:effectLst/>
                <a:latin typeface="+mn-lt"/>
                <a:ea typeface="+mn-ea"/>
                <a:cs typeface="+mn-cs"/>
              </a:rPr>
              <a:t>Consider the route out – remember some gases are heavier that air</a:t>
            </a:r>
            <a:endParaRPr lang="en-GB" sz="1400" b="1" kern="1200" dirty="0">
              <a:solidFill>
                <a:schemeClr val="tx1"/>
              </a:solidFill>
              <a:effectLst/>
              <a:latin typeface="+mn-lt"/>
              <a:ea typeface="+mn-ea"/>
              <a:cs typeface="+mn-cs"/>
            </a:endParaRPr>
          </a:p>
          <a:p>
            <a:pPr lvl="0"/>
            <a:r>
              <a:rPr lang="en-GB" sz="1400" b="0" kern="1200" dirty="0">
                <a:solidFill>
                  <a:schemeClr val="tx1"/>
                </a:solidFill>
                <a:effectLst/>
                <a:latin typeface="+mn-lt"/>
                <a:ea typeface="+mn-ea"/>
                <a:cs typeface="+mn-cs"/>
              </a:rPr>
              <a:t>Following consultation with emergency service partners consider shutting down air-conditioning systems but only where this action would not delay evacuation or have an adverse effect.</a:t>
            </a:r>
            <a:endParaRPr lang="en-GB" sz="14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54C705B-C733-4541-94CA-08FC6135B775}" type="slidenum">
              <a:rPr lang="en-GB" smtClean="0"/>
              <a:t>15</a:t>
            </a:fld>
            <a:endParaRPr lang="en-GB"/>
          </a:p>
        </p:txBody>
      </p:sp>
    </p:spTree>
    <p:extLst>
      <p:ext uri="{BB962C8B-B14F-4D97-AF65-F5344CB8AC3E}">
        <p14:creationId xmlns:p14="http://schemas.microsoft.com/office/powerpoint/2010/main" val="1699648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Remove Campaign (RRR)</a:t>
            </a:r>
          </a:p>
          <a:p>
            <a:r>
              <a:rPr lang="en-GB" sz="1200" b="1"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 </a:t>
            </a:r>
          </a:p>
          <a:p>
            <a:pPr lvl="0"/>
            <a:r>
              <a:rPr lang="en-GB" sz="1200" b="0" kern="1200" dirty="0">
                <a:solidFill>
                  <a:schemeClr val="tx1"/>
                </a:solidFill>
                <a:effectLst/>
                <a:latin typeface="+mn-lt"/>
                <a:ea typeface="+mn-ea"/>
                <a:cs typeface="+mn-cs"/>
              </a:rPr>
              <a:t>The ‘REMOVE, REMOVE, REMOVE’ principles provides control room staff, front line responders, and those responsible for crowded places, with essential safety and advice for responding to a suspected deliberate or accidental exposure to a hazardous substance (vapour, powder or liquid).</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It can be applied by anyone, anywhere and will assist in keeping personnel safe and saving lives.  It has been developed in conjunction with Public Health specialist and the three emergency services and is consistent with NHS public information on responding to </a:t>
            </a:r>
            <a:r>
              <a:rPr lang="en-GB" sz="1200" dirty="0">
                <a:latin typeface="Calibri" panose="020F0502020204030204" pitchFamily="34" charset="0"/>
              </a:rPr>
              <a:t>hazardous substance exposure</a:t>
            </a:r>
            <a:endParaRPr lang="en-GB" dirty="0"/>
          </a:p>
          <a:p>
            <a:endParaRPr lang="en-GB" dirty="0"/>
          </a:p>
        </p:txBody>
      </p:sp>
      <p:sp>
        <p:nvSpPr>
          <p:cNvPr id="4" name="Slide Number Placeholder 3"/>
          <p:cNvSpPr>
            <a:spLocks noGrp="1"/>
          </p:cNvSpPr>
          <p:nvPr>
            <p:ph type="sldNum" sz="quarter" idx="5"/>
          </p:nvPr>
        </p:nvSpPr>
        <p:spPr/>
        <p:txBody>
          <a:bodyPr/>
          <a:lstStyle/>
          <a:p>
            <a:fld id="{854C705B-C733-4541-94CA-08FC6135B775}" type="slidenum">
              <a:rPr lang="en-GB" smtClean="0"/>
              <a:t>16</a:t>
            </a:fld>
            <a:endParaRPr lang="en-GB"/>
          </a:p>
        </p:txBody>
      </p:sp>
    </p:spTree>
    <p:extLst>
      <p:ext uri="{BB962C8B-B14F-4D97-AF65-F5344CB8AC3E}">
        <p14:creationId xmlns:p14="http://schemas.microsoft.com/office/powerpoint/2010/main" val="2048462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Remove</a:t>
            </a:r>
            <a:r>
              <a:rPr lang="en-GB" sz="1200" b="1" kern="1200" dirty="0">
                <a:solidFill>
                  <a:schemeClr val="tx1"/>
                </a:solidFill>
                <a:effectLst/>
                <a:latin typeface="+mn-lt"/>
                <a:ea typeface="+mn-ea"/>
                <a:cs typeface="+mn-cs"/>
              </a:rPr>
              <a:t> themselves from the hazard</a:t>
            </a:r>
            <a:r>
              <a:rPr lang="en-GB" sz="1200" b="0" kern="1200" dirty="0">
                <a:solidFill>
                  <a:schemeClr val="tx1"/>
                </a:solidFill>
                <a:effectLst/>
                <a:latin typeface="+mn-lt"/>
                <a:ea typeface="+mn-ea"/>
                <a:cs typeface="+mn-cs"/>
              </a:rPr>
              <a:t>.</a:t>
            </a:r>
            <a:endParaRPr lang="en-GB"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Fundamental to life-saving in the initial stages of an incident. </a:t>
            </a:r>
            <a:endParaRPr lang="en-GB"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Advise people to move away from area of gross contamination uphill and upwind.</a:t>
            </a:r>
            <a:endParaRPr lang="en-GB"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If possible direct walking casualties to this area immediately. </a:t>
            </a:r>
          </a:p>
          <a:p>
            <a:pPr marL="171450" indent="-171450">
              <a:buFont typeface="Arial" panose="020B0604020202020204" pitchFamily="34" charset="0"/>
              <a:buChar char="•"/>
            </a:pPr>
            <a:r>
              <a:rPr lang="en-US" dirty="0"/>
              <a:t>If non ambulant casualties cannot self evacuate themselves they will need to “snatch” rescued. The Fire &amp; Rescue Service (FRS) are the only service trained &amp; equipped to conduct snatch rescues and carry out emergency decontamination for these individuals.</a:t>
            </a:r>
          </a:p>
          <a:p>
            <a:pPr marL="171450" indent="-171450">
              <a:buFont typeface="Arial" panose="020B0604020202020204" pitchFamily="34" charset="0"/>
              <a:buChar char="•"/>
            </a:pPr>
            <a:r>
              <a:rPr lang="en-US" dirty="0"/>
              <a:t>Casualties should be moved to an area upwind &amp; ideally uphill of the incident. Consider the use of cordons to ensure further casualties are avoided. </a:t>
            </a:r>
            <a:endParaRPr lang="en-GB"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Should commence with 15 minutes</a:t>
            </a:r>
            <a:endParaRPr lang="en-GB"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Communicate to casualties as soon as possible and continue throughout the incident.  Accurate and continued dialogue helps to foster trust and confidence.  Where possible this should involve simple language taking into account those casualties who cannot understand or are unable to physically do what is expected of them.  Evidence from exercising has taught us that the process of gaining compliance from the public becomes increasingly difficult with groups containing more than 10 people. This is a challenge that responders should be acutely aware of at mass casualty events. Responders need to understand and recognise this challenge, by applying the models and principles in this guidance will ensure that aim of working together, saving lives and reducing harm remains at the forefront of everything they do.  </a:t>
            </a:r>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Trainer to NOTE;</a:t>
            </a:r>
          </a:p>
          <a:p>
            <a:r>
              <a:rPr lang="en-GB" sz="1200" b="0" kern="1200" dirty="0">
                <a:solidFill>
                  <a:schemeClr val="tx1"/>
                </a:solidFill>
                <a:effectLst/>
                <a:latin typeface="+mn-lt"/>
                <a:ea typeface="+mn-ea"/>
                <a:cs typeface="+mn-cs"/>
              </a:rPr>
              <a:t>Removing casualties away from the area or source of contamination should be carried out as a priority. Ambulant casualties should, where possible, be directed to remove themselves. Where casualties cannot</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self -</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evacuate appropriate risk assessments should be carried out at scene to inform whether to deploy staff to rescue saveable lives.</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54C705B-C733-4541-94CA-08FC6135B775}" type="slidenum">
              <a:rPr lang="en-GB" smtClean="0"/>
              <a:t>17</a:t>
            </a:fld>
            <a:endParaRPr lang="en-GB"/>
          </a:p>
        </p:txBody>
      </p:sp>
    </p:spTree>
    <p:extLst>
      <p:ext uri="{BB962C8B-B14F-4D97-AF65-F5344CB8AC3E}">
        <p14:creationId xmlns:p14="http://schemas.microsoft.com/office/powerpoint/2010/main" val="3957541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Initial Operational response (IOR)</a:t>
            </a:r>
          </a:p>
          <a:p>
            <a:r>
              <a:rPr lang="en-GB" sz="1200" b="1" kern="1200" dirty="0">
                <a:solidFill>
                  <a:schemeClr val="tx1"/>
                </a:solidFill>
                <a:effectLst/>
                <a:latin typeface="+mn-lt"/>
                <a:ea typeface="+mn-ea"/>
                <a:cs typeface="+mn-cs"/>
              </a:rPr>
              <a:t>Remove outer clothing</a:t>
            </a:r>
          </a:p>
          <a:p>
            <a:pPr lvl="0"/>
            <a:r>
              <a:rPr lang="en-GB" sz="1200" b="0" kern="1200" dirty="0">
                <a:solidFill>
                  <a:schemeClr val="tx1"/>
                </a:solidFill>
                <a:effectLst/>
                <a:latin typeface="+mn-lt"/>
                <a:ea typeface="+mn-ea"/>
                <a:cs typeface="+mn-cs"/>
              </a:rPr>
              <a:t>Procedure to be conducted by casualty themselves</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Avoid moving clothing overhead – cut off where this is not possible.</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Emergency services to facilitate from a distance.</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Issue disrobe packs from FRS appliance as a priority and remove all clothing</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If possible consider the welfare and dignity of the casualties.</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Removing potentially contaminated clothing is a critical step in the decontamination process. It is highly effective at reducing the effects of exposure to contaminants across the chemical, biological and radiological spectrum.</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Disrobe procedures should, where possible, be conducted by the casualty themselves as this reduces the risk of cross contamination and therefore further casualties but it is recognised that it may be beneficial for carers and family groups to support each other. Where this is not possible FRS are well versed in providing emergency decontamination using protected responders.</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Consideration should be given to ensuring the welfare and, as far as is reasonably possible, the dignity of casualties. Casualties must be advised to try to avoid pulling clothing over their head if possible and not to pull off any clothing stuck to the skin. They should be advised not to smoke, eat or drink to avoid contaminants entering the body through ingestion.  Disrobing should not be hindered if disrobing packs are not available. </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54C705B-C733-4541-94CA-08FC6135B775}" type="slidenum">
              <a:rPr lang="en-GB" smtClean="0"/>
              <a:t>18</a:t>
            </a:fld>
            <a:endParaRPr lang="en-GB"/>
          </a:p>
        </p:txBody>
      </p:sp>
    </p:spTree>
    <p:extLst>
      <p:ext uri="{BB962C8B-B14F-4D97-AF65-F5344CB8AC3E}">
        <p14:creationId xmlns:p14="http://schemas.microsoft.com/office/powerpoint/2010/main" val="857992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Initial Operational response (IOR)</a:t>
            </a:r>
          </a:p>
          <a:p>
            <a:r>
              <a:rPr lang="en-GB" sz="1200" b="1"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Remove the substance (Decontamination)</a:t>
            </a:r>
          </a:p>
          <a:p>
            <a:r>
              <a:rPr lang="en-GB" sz="1200" b="1" kern="1200" dirty="0">
                <a:solidFill>
                  <a:schemeClr val="tx1"/>
                </a:solidFill>
                <a:effectLst/>
                <a:latin typeface="+mn-lt"/>
                <a:ea typeface="+mn-ea"/>
                <a:cs typeface="+mn-cs"/>
              </a:rPr>
              <a:t> </a:t>
            </a:r>
          </a:p>
          <a:p>
            <a:pPr lvl="0"/>
            <a:r>
              <a:rPr lang="en-GB" sz="1200" b="0" kern="1200" dirty="0">
                <a:solidFill>
                  <a:schemeClr val="tx1"/>
                </a:solidFill>
                <a:effectLst/>
                <a:latin typeface="+mn-lt"/>
                <a:ea typeface="+mn-ea"/>
                <a:cs typeface="+mn-cs"/>
              </a:rPr>
              <a:t>Improvised decontamination is the use of one or more immediately available methods of decontamination. </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Improvised DRY – default unless casualties are demonstrating signs/symptoms of exposure to caustic substances on exposed skin.</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Improvised WET – should be used if signs/symptoms of caustic chemical substance are apparent (skin irritated, itching or burning) or the contaminant is known to be Bio or Rad material.  </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Trainer to NOTE;</a:t>
            </a:r>
          </a:p>
          <a:p>
            <a:pPr lvl="0"/>
            <a:r>
              <a:rPr lang="en-GB" sz="1200" b="0" kern="1200" dirty="0">
                <a:solidFill>
                  <a:schemeClr val="tx1"/>
                </a:solidFill>
                <a:effectLst/>
                <a:latin typeface="+mn-lt"/>
                <a:ea typeface="+mn-ea"/>
                <a:cs typeface="+mn-cs"/>
              </a:rPr>
              <a:t>Remove the substance (Decontamination)</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For toxic chemical agents, the speed of intervention is critical to patient outcome. Therefore, it is important to initiate decontamination  as quickly as possible. One such method is Improvised Decontamination. This is the use of immediately available methods to decontaminate casualties and is a priority action that should be initiated by the call handler/first responder at the earliest opportunity.</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Improvised wet decontamination is the use of copious amounts of water from any available source such as taps, showers, hose-reels, sprinklers, water bottles etc. to dilute and flush the contaminant away from the body surface. </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Other natural sources of water may be considered unless this creates greater risks to the individuals affected. Where water is not available, wet wipes/baby wipes can be used as an alternative as they are effective in removing contaminants and are easier to control in terms of waste. </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NOTE: Improvised Decontamination should continue until more structured interventions such as Interim or Specialist Operational Response are present. </a:t>
            </a:r>
          </a:p>
          <a:p>
            <a:r>
              <a:rPr lang="en-GB"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Caustic - able to burn or corrode organic tissue by chemical action – such common chemicals include:</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Sodium Hydroxide, Potassium Hydroxide, Calcium Hydroxide (all strong bases – alkalis)</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Sulphuric acid, Nitric acid, hydrochloric acid (all strong acids)</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Hydrogen Peroxide (Strong oxidiser) </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54C705B-C733-4541-94CA-08FC6135B775}" type="slidenum">
              <a:rPr lang="en-GB" smtClean="0"/>
              <a:t>19</a:t>
            </a:fld>
            <a:endParaRPr lang="en-GB"/>
          </a:p>
        </p:txBody>
      </p:sp>
    </p:spTree>
    <p:extLst>
      <p:ext uri="{BB962C8B-B14F-4D97-AF65-F5344CB8AC3E}">
        <p14:creationId xmlns:p14="http://schemas.microsoft.com/office/powerpoint/2010/main" val="121168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Lesson Aim: </a:t>
            </a:r>
          </a:p>
          <a:p>
            <a:endParaRPr lang="en-GB" sz="1200" b="1" kern="1200" dirty="0">
              <a:solidFill>
                <a:schemeClr val="tx1"/>
              </a:solidFill>
              <a:effectLst/>
              <a:latin typeface="+mn-lt"/>
              <a:ea typeface="+mn-ea"/>
              <a:cs typeface="+mn-cs"/>
            </a:endParaRPr>
          </a:p>
          <a:p>
            <a:r>
              <a:rPr lang="en-US" altLang="en-US" sz="1200" dirty="0">
                <a:latin typeface="Arial" panose="020B0604020202020204" pitchFamily="34" charset="0"/>
                <a:cs typeface="Arial" panose="020B0604020202020204" pitchFamily="34" charset="0"/>
              </a:rPr>
              <a:t>To raise delegates knowledge, understanding and awareness of the revised IOR Guidance.  </a:t>
            </a: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54C705B-C733-4541-94CA-08FC6135B775}" type="slidenum">
              <a:rPr lang="en-GB" smtClean="0"/>
              <a:t>2</a:t>
            </a:fld>
            <a:endParaRPr lang="en-GB"/>
          </a:p>
        </p:txBody>
      </p:sp>
    </p:spTree>
    <p:extLst>
      <p:ext uri="{BB962C8B-B14F-4D97-AF65-F5344CB8AC3E}">
        <p14:creationId xmlns:p14="http://schemas.microsoft.com/office/powerpoint/2010/main" val="572951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Trainer to facilitate a discussion around different vulnerabilities and how they may require differing support.</a:t>
            </a:r>
          </a:p>
          <a:p>
            <a:r>
              <a:rPr lang="en-GB" sz="1200" b="1" kern="1200" dirty="0">
                <a:solidFill>
                  <a:schemeClr val="tx1"/>
                </a:solidFill>
                <a:effectLst/>
                <a:latin typeface="+mn-lt"/>
                <a:ea typeface="+mn-ea"/>
                <a:cs typeface="+mn-cs"/>
              </a:rPr>
              <a:t> </a:t>
            </a:r>
          </a:p>
          <a:p>
            <a:r>
              <a:rPr lang="en-US" dirty="0"/>
              <a:t>Vulnerable people can have different physical, communication, health, or cultural needs. Affected groups could include, but are not limited to, children, the elderly, pregnant women, those with both visible and invisible disabilities, sight and hearing loss, chronic or acute medical conditions, limited language proficiency or non-English speakers, neuro-diversity affecting the way they experience and interact with the world around them, or members of minority, cultural or vulnerable groups. Since each individual is different, it is helpful to consider a person’s functional needs (what type of assistance they are likely to require)7 when planning for the management of IOR. These functional needs are broadly separated into four areas: </a:t>
            </a:r>
          </a:p>
          <a:p>
            <a:endParaRPr lang="en-US" dirty="0"/>
          </a:p>
          <a:p>
            <a:pPr marL="228600" indent="-228600">
              <a:buFont typeface="+mj-lt"/>
              <a:buAutoNum type="arabicPeriod"/>
            </a:pPr>
            <a:r>
              <a:rPr lang="en-US" dirty="0"/>
              <a:t>Impaired ability to physically react to a hazardous substance incident or undergo decontamination (e.g., any factors which make it physically challenging for individuals to undergo decontamination). </a:t>
            </a:r>
          </a:p>
          <a:p>
            <a:pPr marL="228600" indent="-228600">
              <a:buFont typeface="+mj-lt"/>
              <a:buAutoNum type="arabicPeriod"/>
            </a:pPr>
            <a:r>
              <a:rPr lang="en-US" dirty="0"/>
              <a:t>Impaired ability to communicate during a hazardous substance incident or the decontamination process (e.g. any factors which make it difficult for individuals to hear, see, or understand instructions provided). </a:t>
            </a:r>
          </a:p>
          <a:p>
            <a:pPr marL="228600" indent="-228600">
              <a:buFont typeface="+mj-lt"/>
              <a:buAutoNum type="arabicPeriod"/>
            </a:pPr>
            <a:r>
              <a:rPr lang="en-US" dirty="0"/>
              <a:t>Different social or cultural needs (e.g. cultural norms or religious norms). </a:t>
            </a:r>
          </a:p>
          <a:p>
            <a:pPr marL="228600" indent="-228600">
              <a:buFont typeface="+mj-lt"/>
              <a:buAutoNum type="arabicPeriod"/>
            </a:pPr>
            <a:r>
              <a:rPr lang="en-US" dirty="0"/>
              <a:t>Pre-existing health factors or medical conditions (e.g. any factors which may make people more susceptible to the effects of contamination, or pre-existing conditions for which people need medication).</a:t>
            </a:r>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Considerations for vulnerable people</a:t>
            </a:r>
          </a:p>
          <a:p>
            <a:pPr lvl="0"/>
            <a:r>
              <a:rPr lang="en-US" dirty="0"/>
              <a:t>When vulnerable people are affected by a hazardous substance they may need additional support to remove themselves, their clothing or the substance. Consideration should be given as to how responders and commanders identify, communicate and interact with vulnerable people. This early recognition will aid responders to be aware that vulnerability may change as a result of context and environment. Responders should tailor their instructions to be accessible, inclusive, actionable by all, timely and understood whilst remembering that vulnerabilities are not always visibly identifiable.</a:t>
            </a:r>
            <a:r>
              <a:rPr lang="en-GB" sz="1200" b="1"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854C705B-C733-4541-94CA-08FC6135B775}" type="slidenum">
              <a:rPr lang="en-GB" smtClean="0"/>
              <a:t>20</a:t>
            </a:fld>
            <a:endParaRPr lang="en-GB"/>
          </a:p>
        </p:txBody>
      </p:sp>
    </p:spTree>
    <p:extLst>
      <p:ext uri="{BB962C8B-B14F-4D97-AF65-F5344CB8AC3E}">
        <p14:creationId xmlns:p14="http://schemas.microsoft.com/office/powerpoint/2010/main" val="3080376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Trainer to explain how the NCBRNC can assist in obtaining specialist advice</a:t>
            </a:r>
          </a:p>
          <a:p>
            <a:r>
              <a:rPr lang="en-GB" sz="1200" kern="1200" dirty="0">
                <a:solidFill>
                  <a:schemeClr val="tx1"/>
                </a:solidFill>
                <a:effectLst/>
                <a:latin typeface="+mn-lt"/>
                <a:ea typeface="+mn-ea"/>
                <a:cs typeface="+mn-cs"/>
              </a:rPr>
              <a:t>If the information received at the control room suggests an incident involves a hazardous substance, control room personnel should consult their local CBRN response plans and procedures which will give access to specialist assets and advisors.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declaration of a Major Incident will activate specific plans in relation to the incident, this may include identifying the need for regional or national assets or mutual aid.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All Emergency Services have 24/7 access to the NCBRNC Duty Officer and CBRN Operations, providing a gateway to specialist scientific advice through the activation of the Emergency Coordination of Scientific Advice (ECOSA) network.</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For ECOSA to be effective, it must be activated as soon as possible and immediately passed situation reports from the scene to inform the delivery of singular scientific advice to multi-agency commanders.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NCBRNC has established networks for the wider Military and Counter Terrorism Policing CBRN capability which minimises delays in notifying these specialist assets for advice or mobilisation with appropriate authorities.</a:t>
            </a:r>
          </a:p>
          <a:p>
            <a:endParaRPr lang="en-GB" sz="1200" b="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kern="1200" dirty="0">
                <a:solidFill>
                  <a:schemeClr val="tx1"/>
                </a:solidFill>
                <a:effectLst/>
                <a:latin typeface="+mn-lt"/>
                <a:ea typeface="+mn-ea"/>
                <a:cs typeface="+mn-cs"/>
              </a:rPr>
              <a:t>Contact number 0845 0006382</a:t>
            </a:r>
          </a:p>
          <a:p>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54C705B-C733-4541-94CA-08FC6135B775}" type="slidenum">
              <a:rPr lang="en-GB" smtClean="0"/>
              <a:t>21</a:t>
            </a:fld>
            <a:endParaRPr lang="en-GB"/>
          </a:p>
        </p:txBody>
      </p:sp>
    </p:spTree>
    <p:extLst>
      <p:ext uri="{BB962C8B-B14F-4D97-AF65-F5344CB8AC3E}">
        <p14:creationId xmlns:p14="http://schemas.microsoft.com/office/powerpoint/2010/main" val="2456958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54C705B-C733-4541-94CA-08FC6135B775}" type="slidenum">
              <a:rPr lang="en-GB" smtClean="0"/>
              <a:t>22</a:t>
            </a:fld>
            <a:endParaRPr lang="en-GB"/>
          </a:p>
        </p:txBody>
      </p:sp>
    </p:spTree>
    <p:extLst>
      <p:ext uri="{BB962C8B-B14F-4D97-AF65-F5344CB8AC3E}">
        <p14:creationId xmlns:p14="http://schemas.microsoft.com/office/powerpoint/2010/main" val="1004924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54C705B-C733-4541-94CA-08FC6135B775}" type="slidenum">
              <a:rPr lang="en-GB" smtClean="0"/>
              <a:t>23</a:t>
            </a:fld>
            <a:endParaRPr lang="en-GB"/>
          </a:p>
        </p:txBody>
      </p:sp>
    </p:spTree>
    <p:extLst>
      <p:ext uri="{BB962C8B-B14F-4D97-AF65-F5344CB8AC3E}">
        <p14:creationId xmlns:p14="http://schemas.microsoft.com/office/powerpoint/2010/main" val="2625116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4C705B-C733-4541-94CA-08FC6135B775}" type="slidenum">
              <a:rPr lang="en-GB" smtClean="0"/>
              <a:t>24</a:t>
            </a:fld>
            <a:endParaRPr lang="en-GB"/>
          </a:p>
        </p:txBody>
      </p:sp>
    </p:spTree>
    <p:extLst>
      <p:ext uri="{BB962C8B-B14F-4D97-AF65-F5344CB8AC3E}">
        <p14:creationId xmlns:p14="http://schemas.microsoft.com/office/powerpoint/2010/main" val="2015423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54C705B-C733-4541-94CA-08FC6135B775}" type="slidenum">
              <a:rPr lang="en-GB" smtClean="0"/>
              <a:t>25</a:t>
            </a:fld>
            <a:endParaRPr lang="en-GB"/>
          </a:p>
        </p:txBody>
      </p:sp>
    </p:spTree>
    <p:extLst>
      <p:ext uri="{BB962C8B-B14F-4D97-AF65-F5344CB8AC3E}">
        <p14:creationId xmlns:p14="http://schemas.microsoft.com/office/powerpoint/2010/main" val="321095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200" dirty="0">
                <a:latin typeface="Arial" panose="020B0604020202020204" pitchFamily="34" charset="0"/>
                <a:cs typeface="Arial" panose="020B0604020202020204" pitchFamily="34" charset="0"/>
              </a:rPr>
              <a:t> By the end of the session delegates will be able to:</a:t>
            </a:r>
          </a:p>
          <a:p>
            <a:pPr marL="0" indent="0">
              <a:buFont typeface="Arial" panose="020B0604020202020204" pitchFamily="34" charset="0"/>
              <a:buNone/>
            </a:pPr>
            <a:endParaRPr lang="en-US" altLang="en-US" sz="1200" dirty="0">
              <a:latin typeface="Arial" panose="020B0604020202020204" pitchFamily="34" charset="0"/>
              <a:cs typeface="Arial" panose="020B0604020202020204" pitchFamily="34" charset="0"/>
            </a:endParaRPr>
          </a:p>
          <a:p>
            <a:pPr>
              <a:lnSpc>
                <a:spcPct val="100000"/>
              </a:lnSpc>
            </a:pPr>
            <a:r>
              <a:rPr lang="en-US" altLang="en-US" sz="1200" dirty="0">
                <a:latin typeface="Arial" panose="020B0604020202020204" pitchFamily="34" charset="0"/>
                <a:cs typeface="Arial" panose="020B0604020202020204" pitchFamily="34" charset="0"/>
              </a:rPr>
              <a:t>Explain the primary objectives of the IOR. </a:t>
            </a:r>
          </a:p>
          <a:p>
            <a:pPr>
              <a:lnSpc>
                <a:spcPct val="100000"/>
              </a:lnSpc>
            </a:pPr>
            <a:r>
              <a:rPr lang="en-US" altLang="en-US" sz="1200" dirty="0">
                <a:latin typeface="Arial" panose="020B0604020202020204" pitchFamily="34" charset="0"/>
                <a:cs typeface="Arial" panose="020B0604020202020204" pitchFamily="34" charset="0"/>
              </a:rPr>
              <a:t>State the principles for an effective multi-agency response.</a:t>
            </a:r>
          </a:p>
          <a:p>
            <a:pPr>
              <a:lnSpc>
                <a:spcPct val="100000"/>
              </a:lnSpc>
            </a:pPr>
            <a:r>
              <a:rPr lang="en-US" altLang="en-US" sz="1200" dirty="0">
                <a:latin typeface="Arial" panose="020B0604020202020204" pitchFamily="34" charset="0"/>
                <a:cs typeface="Arial" panose="020B0604020202020204" pitchFamily="34" charset="0"/>
              </a:rPr>
              <a:t>Describe the key elements of METHANE and the Joint Decision Model.</a:t>
            </a:r>
          </a:p>
          <a:p>
            <a:pPr>
              <a:lnSpc>
                <a:spcPct val="100000"/>
              </a:lnSpc>
            </a:pPr>
            <a:r>
              <a:rPr lang="en-US" altLang="en-US" sz="1200" dirty="0">
                <a:latin typeface="Arial" panose="020B0604020202020204" pitchFamily="34" charset="0"/>
                <a:cs typeface="Arial" panose="020B0604020202020204" pitchFamily="34" charset="0"/>
              </a:rPr>
              <a:t>Explain the initial actions to take following a hazardous substance incident (RAR).</a:t>
            </a:r>
          </a:p>
          <a:p>
            <a:pPr>
              <a:lnSpc>
                <a:spcPct val="100000"/>
              </a:lnSpc>
            </a:pPr>
            <a:r>
              <a:rPr lang="en-US" altLang="en-US" sz="1200" dirty="0">
                <a:latin typeface="Arial" panose="020B0604020202020204" pitchFamily="34" charset="0"/>
                <a:cs typeface="Arial" panose="020B0604020202020204" pitchFamily="34" charset="0"/>
              </a:rPr>
              <a:t>Describe the key elements of Public and Responder Safety. </a:t>
            </a:r>
          </a:p>
          <a:p>
            <a:pPr>
              <a:lnSpc>
                <a:spcPct val="100000"/>
              </a:lnSpc>
            </a:pPr>
            <a:r>
              <a:rPr lang="en-US" altLang="en-US" sz="1200" dirty="0">
                <a:latin typeface="Arial" panose="020B0604020202020204" pitchFamily="34" charset="0"/>
                <a:cs typeface="Arial" panose="020B0604020202020204" pitchFamily="34" charset="0"/>
              </a:rPr>
              <a:t>Demonstrate the </a:t>
            </a:r>
            <a:r>
              <a:rPr lang="en-US" altLang="en-US" sz="1200" b="1" dirty="0">
                <a:solidFill>
                  <a:srgbClr val="7030A0"/>
                </a:solidFill>
                <a:latin typeface="Arial" panose="020B0604020202020204" pitchFamily="34" charset="0"/>
                <a:cs typeface="Arial" panose="020B0604020202020204" pitchFamily="34" charset="0"/>
              </a:rPr>
              <a:t>REMOVE</a:t>
            </a:r>
            <a:r>
              <a:rPr lang="en-US" altLang="en-US" sz="1200" dirty="0">
                <a:latin typeface="Arial" panose="020B0604020202020204" pitchFamily="34" charset="0"/>
                <a:cs typeface="Arial" panose="020B0604020202020204" pitchFamily="34" charset="0"/>
              </a:rPr>
              <a:t> principles.</a:t>
            </a:r>
          </a:p>
          <a:p>
            <a:pPr>
              <a:lnSpc>
                <a:spcPct val="100000"/>
              </a:lnSpc>
            </a:pPr>
            <a:r>
              <a:rPr lang="en-US" altLang="en-US" sz="1200" dirty="0">
                <a:latin typeface="Arial" panose="020B0604020202020204" pitchFamily="34" charset="0"/>
                <a:cs typeface="Arial" panose="020B0604020202020204" pitchFamily="34" charset="0"/>
              </a:rPr>
              <a:t>Explain the considerations for vulnerable people.</a:t>
            </a:r>
          </a:p>
        </p:txBody>
      </p:sp>
      <p:sp>
        <p:nvSpPr>
          <p:cNvPr id="4" name="Slide Number Placeholder 3"/>
          <p:cNvSpPr>
            <a:spLocks noGrp="1"/>
          </p:cNvSpPr>
          <p:nvPr>
            <p:ph type="sldNum" sz="quarter" idx="5"/>
          </p:nvPr>
        </p:nvSpPr>
        <p:spPr/>
        <p:txBody>
          <a:bodyPr/>
          <a:lstStyle/>
          <a:p>
            <a:fld id="{854C705B-C733-4541-94CA-08FC6135B775}" type="slidenum">
              <a:rPr lang="en-GB" smtClean="0"/>
              <a:t>3</a:t>
            </a:fld>
            <a:endParaRPr lang="en-GB"/>
          </a:p>
        </p:txBody>
      </p:sp>
    </p:spTree>
    <p:extLst>
      <p:ext uri="{BB962C8B-B14F-4D97-AF65-F5344CB8AC3E}">
        <p14:creationId xmlns:p14="http://schemas.microsoft.com/office/powerpoint/2010/main" val="2836439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Transition Phase IOR to SOR</a:t>
            </a:r>
          </a:p>
          <a:p>
            <a:endParaRPr lang="en-GB" sz="1200" b="1" kern="1200" dirty="0">
              <a:solidFill>
                <a:schemeClr val="tx1"/>
              </a:solidFill>
              <a:effectLst/>
              <a:latin typeface="+mn-lt"/>
              <a:ea typeface="+mn-ea"/>
              <a:cs typeface="+mn-cs"/>
            </a:endParaRPr>
          </a:p>
          <a:p>
            <a:r>
              <a:rPr lang="en-GB" sz="1200" dirty="0">
                <a:latin typeface="Calibri" panose="020F0502020204030204" pitchFamily="34" charset="0"/>
                <a:cs typeface="Calibri" panose="020F0502020204030204" pitchFamily="34" charset="0"/>
              </a:rPr>
              <a:t>Control room receive information suggesting a possible hazardous substance incident.</a:t>
            </a:r>
          </a:p>
          <a:p>
            <a:r>
              <a:rPr lang="en-GB" sz="1200" dirty="0">
                <a:latin typeface="Calibri" panose="020F0502020204030204" pitchFamily="34" charset="0"/>
                <a:cs typeface="Calibri" panose="020F0502020204030204" pitchFamily="34" charset="0"/>
              </a:rPr>
              <a:t>Control room consult their local </a:t>
            </a:r>
            <a:r>
              <a:rPr lang="en-GB" sz="1200" b="1" dirty="0">
                <a:latin typeface="Calibri" panose="020F0502020204030204" pitchFamily="34" charset="0"/>
                <a:cs typeface="Calibri" panose="020F0502020204030204" pitchFamily="34" charset="0"/>
              </a:rPr>
              <a:t>Op Halcyon </a:t>
            </a:r>
            <a:r>
              <a:rPr lang="en-GB" sz="1200" dirty="0">
                <a:latin typeface="Calibri" panose="020F0502020204030204" pitchFamily="34" charset="0"/>
                <a:cs typeface="Calibri" panose="020F0502020204030204" pitchFamily="34" charset="0"/>
              </a:rPr>
              <a:t>CBRN response plans &amp; use standard pathways to FRS Hazardous Materials Advisors, CBRN Tac Ads, FRS and Ambulance NILOs &amp; subject matter experts.</a:t>
            </a:r>
          </a:p>
          <a:p>
            <a:r>
              <a:rPr lang="en-GB" sz="1200" dirty="0">
                <a:latin typeface="Calibri" panose="020F0502020204030204" pitchFamily="34" charset="0"/>
                <a:cs typeface="Calibri" panose="020F0502020204030204" pitchFamily="34" charset="0"/>
              </a:rPr>
              <a:t>This will allow them timely access to specialist advice, but also prioritise specialist assets that need to be deployed to the scene.</a:t>
            </a:r>
          </a:p>
          <a:p>
            <a:r>
              <a:rPr lang="en-GB" sz="1200" dirty="0">
                <a:latin typeface="Calibri" panose="020F0502020204030204" pitchFamily="34" charset="0"/>
                <a:cs typeface="Calibri" panose="020F0502020204030204" pitchFamily="34" charset="0"/>
              </a:rPr>
              <a:t>Declaration of a major is not service specific. Think of the 3 musketeers – one for all and all for one – This enables all responding agencies to assess the wider impact of the incident whilst triggering mobilisation of regional &amp; national resources where necessary.</a:t>
            </a:r>
            <a:r>
              <a:rPr lang="en-GB" sz="1200" b="1" kern="1200" dirty="0">
                <a:solidFill>
                  <a:schemeClr val="tx1"/>
                </a:solidFill>
                <a:effectLst/>
                <a:latin typeface="+mn-lt"/>
                <a:ea typeface="+mn-ea"/>
                <a:cs typeface="+mn-cs"/>
              </a:rPr>
              <a:t> </a:t>
            </a:r>
          </a:p>
          <a:p>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Dependant on the situation, a transition phase from IOR to SOR may not always be necessary</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Should a transition to SOR be required it is vital that it is instigated at the earliest opportunity whilst not being detrimental to the IOR focus of reducing preventable deaths. The transition to SOR, MUST NOT impede on any life saving activity.</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A JDM review will establish which elements of SOR should be deployed, enabling the emergency services to work together. </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The response should be proportionate to the threat, flexible and interoperable.  </a:t>
            </a:r>
            <a:endParaRPr lang="en-GB" sz="1200" b="1" kern="1200" dirty="0">
              <a:solidFill>
                <a:schemeClr val="tx1"/>
              </a:solidFill>
              <a:effectLst/>
              <a:latin typeface="+mn-lt"/>
              <a:ea typeface="+mn-ea"/>
              <a:cs typeface="+mn-cs"/>
            </a:endParaRPr>
          </a:p>
          <a:p>
            <a:endParaRPr lang="en-GB" dirty="0"/>
          </a:p>
          <a:p>
            <a:r>
              <a:rPr lang="en-GB" sz="1200" b="1" kern="1200" dirty="0">
                <a:solidFill>
                  <a:schemeClr val="tx1"/>
                </a:solidFill>
                <a:effectLst/>
                <a:latin typeface="+mn-lt"/>
                <a:ea typeface="+mn-ea"/>
                <a:cs typeface="+mn-cs"/>
              </a:rPr>
              <a:t>Specialist Operational Response (SOR)</a:t>
            </a:r>
          </a:p>
          <a:p>
            <a:r>
              <a:rPr lang="en-GB" sz="1200" b="1" kern="1200" dirty="0">
                <a:solidFill>
                  <a:schemeClr val="tx1"/>
                </a:solidFill>
                <a:effectLst/>
                <a:latin typeface="+mn-lt"/>
                <a:ea typeface="+mn-ea"/>
                <a:cs typeface="+mn-cs"/>
              </a:rPr>
              <a:t> </a:t>
            </a:r>
          </a:p>
          <a:p>
            <a:pPr lvl="0"/>
            <a:r>
              <a:rPr lang="en-GB" sz="1200" b="0" kern="1200" dirty="0">
                <a:solidFill>
                  <a:schemeClr val="tx1"/>
                </a:solidFill>
                <a:effectLst/>
                <a:latin typeface="+mn-lt"/>
                <a:ea typeface="+mn-ea"/>
                <a:cs typeface="+mn-cs"/>
              </a:rPr>
              <a:t>SOR resources are personnel, trained to wear and carry out specialist tasking within the warm &amp; hot zone wearing a higher level of PPE and resolve the incident through other emergency services and partner agencies such as DSTL, AWE, TRF.  </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If SOR resources are deemed necessary, the arrival, the location, the deployment and the briefing &amp; de-briefing processes need to be managed efficiently and effectively due to the logistical complications involved.</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p>
          <a:p>
            <a:pPr lvl="0"/>
            <a:r>
              <a:rPr lang="en-GB" sz="1200" b="0" kern="1200" dirty="0">
                <a:solidFill>
                  <a:schemeClr val="tx1"/>
                </a:solidFill>
                <a:effectLst/>
                <a:latin typeface="+mn-lt"/>
                <a:ea typeface="+mn-ea"/>
                <a:cs typeface="+mn-cs"/>
              </a:rPr>
              <a:t>Consideration will need to be given to Traffic Management plan, RVP, Strategic holding areas, Scene management and forensic plans and other issues associated with the deployment or standing up of specialist assets.</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54C705B-C733-4541-94CA-08FC6135B775}" type="slidenum">
              <a:rPr lang="en-GB" smtClean="0"/>
              <a:t>4</a:t>
            </a:fld>
            <a:endParaRPr lang="en-GB"/>
          </a:p>
        </p:txBody>
      </p:sp>
    </p:spTree>
    <p:extLst>
      <p:ext uri="{BB962C8B-B14F-4D97-AF65-F5344CB8AC3E}">
        <p14:creationId xmlns:p14="http://schemas.microsoft.com/office/powerpoint/2010/main" val="3244662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Primary objectives of IOR</a:t>
            </a:r>
          </a:p>
          <a:p>
            <a:pPr lvl="0"/>
            <a:r>
              <a:rPr lang="en-GB" sz="1200" b="0" kern="1200" dirty="0">
                <a:solidFill>
                  <a:schemeClr val="tx1"/>
                </a:solidFill>
                <a:effectLst/>
                <a:latin typeface="+mn-lt"/>
                <a:ea typeface="+mn-ea"/>
                <a:cs typeface="+mn-cs"/>
              </a:rPr>
              <a:t>Maximise the safety of the public &amp; reduce preventable deaths.</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Minimise the operational risks to first responders.</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Ensure an effective transition to the Specialist Operational Response</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IOR is focused on the immediate advice that the Emergency Services can provide to the public when the first report is received by call handlers. </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The call handlers are instrumental in the early identification of a potentially hazardous substance incident and implementing IOR. This advice can be passed to the public enabling them to help themselves.  Immediate deployment of suitable resources is critical to ensure life-saving activity and provide a proportionate response.    </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Maximise the safety of the public &amp; save saveable life</a:t>
            </a:r>
            <a:r>
              <a:rPr lang="en-GB"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In the event of an incident whereby people have been exposed to a hazardous substance, the speed of the response is critical to saving lives. By the process of communicating the Remove principles either at the scene or remotely, ideally within the first 15 minutes, the vast majority of skin contaminants can be removed &amp; further injury or death avoided.</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Minimise the operational risks to first responders.</a:t>
            </a:r>
            <a:r>
              <a:rPr lang="en-GB"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First responders must ensure their own safety by carrying out ongoing hazard assessments and are trained and equipped to recognise hazardous substance incidents.  Responder safety can be maximised by effective provision of training and equipment from CBRN tactical and scientific advisors.   to be shared in line with JESIP principles using the METHANE multi-agency reporting tool which enables a safer IOR.</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Ensure an effective transition to the Specialist Operational Response</a:t>
            </a:r>
          </a:p>
          <a:p>
            <a:r>
              <a:rPr lang="en-GB" sz="1200" b="1"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Prompt information sharing between Responders and call – handlers as well as sharing with other agencies are in line with the JESIP Joint Doctrine.  This should follow a general pattern of:</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Situation (Working out what’s going on)</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Direction (Establishing what you need to achieve)</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Action (Deciding what to do about it)</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It is reality that one emergency service will arrive ahead of the others in response to an incident.  THIS MUST NOT delay commencing life-saving activity.</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54C705B-C733-4541-94CA-08FC6135B775}" type="slidenum">
              <a:rPr lang="en-GB" smtClean="0"/>
              <a:t>5</a:t>
            </a:fld>
            <a:endParaRPr lang="en-GB"/>
          </a:p>
        </p:txBody>
      </p:sp>
    </p:spTree>
    <p:extLst>
      <p:ext uri="{BB962C8B-B14F-4D97-AF65-F5344CB8AC3E}">
        <p14:creationId xmlns:p14="http://schemas.microsoft.com/office/powerpoint/2010/main" val="2134321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Trainer to discuss the importance of the JESIP Joint Doctrine. This will allow joint emergency services to work together with the aim of saving lives &amp; reducing harm. </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This is underpinned by the Civil Contingencies Act 2004 (CCA) which puts a duty on Responders to prevent, plan, prepare, test, respond and recover to or from an emergency.  The Emergency Preparedness guidance puts two further duties on Responders to co-ordinate and share information.</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The Joint Doctrine: </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Ensures an effective response and achieves the JESIP aim of ‘working together, saving lives, reducing harm’</a:t>
            </a:r>
            <a:endParaRPr lang="en-GB"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Used during all phases of an incident, whether spontaneous or pre-planned and regardless of scale.</a:t>
            </a:r>
            <a:endParaRPr lang="en-GB"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Support the development of a multi-agency response and provide structure during the response to all incidents.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Principles can also be applied during the recovery phase.</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54C705B-C733-4541-94CA-08FC6135B775}" type="slidenum">
              <a:rPr lang="en-GB" smtClean="0"/>
              <a:t>6</a:t>
            </a:fld>
            <a:endParaRPr lang="en-GB"/>
          </a:p>
        </p:txBody>
      </p:sp>
    </p:spTree>
    <p:extLst>
      <p:ext uri="{BB962C8B-B14F-4D97-AF65-F5344CB8AC3E}">
        <p14:creationId xmlns:p14="http://schemas.microsoft.com/office/powerpoint/2010/main" val="922598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Principles for joint working - JESIP Website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JESIP Joint Doctrine – The Interoperability Framework, sets out the key models and principles for an effective, multi-agency response, supporting the overarching aim of working together, saving lives and preventing harm. This approach is key to the effectiveness of IOR and therefore the principles for joint working should be adopted.</a:t>
            </a:r>
          </a:p>
        </p:txBody>
      </p:sp>
      <p:sp>
        <p:nvSpPr>
          <p:cNvPr id="4" name="Slide Number Placeholder 3"/>
          <p:cNvSpPr>
            <a:spLocks noGrp="1"/>
          </p:cNvSpPr>
          <p:nvPr>
            <p:ph type="sldNum" sz="quarter" idx="5"/>
          </p:nvPr>
        </p:nvSpPr>
        <p:spPr/>
        <p:txBody>
          <a:bodyPr/>
          <a:lstStyle/>
          <a:p>
            <a:fld id="{854C705B-C733-4541-94CA-08FC6135B775}" type="slidenum">
              <a:rPr lang="en-GB" smtClean="0"/>
              <a:t>7</a:t>
            </a:fld>
            <a:endParaRPr lang="en-GB"/>
          </a:p>
        </p:txBody>
      </p:sp>
    </p:spTree>
    <p:extLst>
      <p:ext uri="{BB962C8B-B14F-4D97-AF65-F5344CB8AC3E}">
        <p14:creationId xmlns:p14="http://schemas.microsoft.com/office/powerpoint/2010/main" val="1452328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The Joint Decision Model (JDM) - JESIP Website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JDM assists in the development of a jointly agreed working strategy and ensure all responders understand the agreed course of action, including what is happening currently, what is going to happen, when, and by whom.</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the early stages of IOR it is unlikely there will be opportunity to develop a bespoke working strategy. Consequently, this generic strategy can be adopted but should be reviewed at the earliest opportunity:</a:t>
            </a:r>
          </a:p>
          <a:p>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Save life and prevent further harm</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Minimise the spread of contamination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Employ effective communication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Maintain public confidence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Whilst the public are the focus, every effort should be made to maximise responder safety in the form of training, equipment and operational support from CBRN tactical and scientific advisors.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Arrangements for joint working enable incident management to follow a general pattern of:</a:t>
            </a:r>
          </a:p>
          <a:p>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Working out what is going on (situation);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Establishing what you need to achieve (direction);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Deciding what to do about it (action)</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It is an operational reality that one emergency service will arrive ahead of the others in response to an incident. This MUST NOT delay commencing life-saving activity. This document details what can be done by first responders from any agency despite their own limitations in CBRN specialist capability to respond.</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When multiple agencies are on scene, a joint understanding of risk based on agency-specific dynamic risk and hazard assessments will further enhance decision making. This promotes a co-ordinated and effective multi-agency response which maximises safety, meets the working strategy and aims to deliver a prompt resolution or an efficient transition to SOR.</a:t>
            </a:r>
          </a:p>
          <a:p>
            <a:endParaRPr lang="en-GB" dirty="0"/>
          </a:p>
        </p:txBody>
      </p:sp>
      <p:sp>
        <p:nvSpPr>
          <p:cNvPr id="4" name="Slide Number Placeholder 3"/>
          <p:cNvSpPr>
            <a:spLocks noGrp="1"/>
          </p:cNvSpPr>
          <p:nvPr>
            <p:ph type="sldNum" sz="quarter" idx="5"/>
          </p:nvPr>
        </p:nvSpPr>
        <p:spPr/>
        <p:txBody>
          <a:bodyPr/>
          <a:lstStyle/>
          <a:p>
            <a:fld id="{854C705B-C733-4541-94CA-08FC6135B775}" type="slidenum">
              <a:rPr lang="en-GB" smtClean="0"/>
              <a:t>8</a:t>
            </a:fld>
            <a:endParaRPr lang="en-GB"/>
          </a:p>
        </p:txBody>
      </p:sp>
    </p:spTree>
    <p:extLst>
      <p:ext uri="{BB962C8B-B14F-4D97-AF65-F5344CB8AC3E}">
        <p14:creationId xmlns:p14="http://schemas.microsoft.com/office/powerpoint/2010/main" val="1821011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M/ETHANE - JESIP Website</a:t>
            </a:r>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Using the M/ETHANE system of reporting as the recognised common model for passing information between services and control rooms will allow for Joint Understanding of Risk (JUR) &amp; Shared situational Awareness (SSA)</a:t>
            </a:r>
          </a:p>
          <a:p>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This needs to be updated periodically or as an incident develops.</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Trainer to talk through the M/ETHANE reporting model</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 – Major Incident –</a:t>
            </a:r>
            <a:r>
              <a:rPr lang="en-GB" sz="1200" b="0" kern="1200" dirty="0">
                <a:solidFill>
                  <a:schemeClr val="tx1"/>
                </a:solidFill>
                <a:effectLst/>
                <a:latin typeface="+mn-lt"/>
                <a:ea typeface="+mn-ea"/>
                <a:cs typeface="+mn-cs"/>
              </a:rPr>
              <a:t> Has a Major incident or standby been declared? Yes/No – if no, then complete ETHANE message.  Include the date and time of any declaration.</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 – Exact Location</a:t>
            </a:r>
            <a:r>
              <a:rPr lang="en-GB" sz="1200" b="0" kern="1200" dirty="0">
                <a:solidFill>
                  <a:schemeClr val="tx1"/>
                </a:solidFill>
                <a:effectLst/>
                <a:latin typeface="+mn-lt"/>
                <a:ea typeface="+mn-ea"/>
                <a:cs typeface="+mn-cs"/>
              </a:rPr>
              <a:t> – What is the exact location or geographical area of the incident?  Be as precise as possible using a system that will be understood by all responders</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 – Type of Incident</a:t>
            </a:r>
            <a:r>
              <a:rPr lang="en-GB" sz="1200" b="0" kern="1200" dirty="0">
                <a:solidFill>
                  <a:schemeClr val="tx1"/>
                </a:solidFill>
                <a:effectLst/>
                <a:latin typeface="+mn-lt"/>
                <a:ea typeface="+mn-ea"/>
                <a:cs typeface="+mn-cs"/>
              </a:rPr>
              <a:t> – What kind of incident is it? For example, CBRN attack, MTA, Flooding, Fire, Utility failure, Disease outbreak</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a:t>
            </a:r>
            <a:r>
              <a:rPr lang="en-GB" sz="1200" b="0" kern="1200" dirty="0">
                <a:solidFill>
                  <a:schemeClr val="tx1"/>
                </a:solidFill>
                <a:effectLst/>
                <a:latin typeface="+mn-lt"/>
                <a:ea typeface="+mn-ea"/>
                <a:cs typeface="+mn-cs"/>
              </a:rPr>
              <a:t> – Hazards - What hazards or potential hazards can be identified?  Consider the likelihood of a hazard and the potential severity of any impact</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 – Access –</a:t>
            </a:r>
            <a:r>
              <a:rPr lang="en-GB" sz="1200" b="0" kern="1200" dirty="0">
                <a:solidFill>
                  <a:schemeClr val="tx1"/>
                </a:solidFill>
                <a:effectLst/>
                <a:latin typeface="+mn-lt"/>
                <a:ea typeface="+mn-ea"/>
                <a:cs typeface="+mn-cs"/>
              </a:rPr>
              <a:t> What are the best routes for access and egress?  Include information on inaccessible routes and RVP’s. Remember that services need to be able to leave the scene as well as access it, especially in the case of Ambulances with Casualties.</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N – Number of Casualties</a:t>
            </a:r>
            <a:r>
              <a:rPr lang="en-GB" sz="1200" b="0" kern="1200" dirty="0">
                <a:solidFill>
                  <a:schemeClr val="tx1"/>
                </a:solidFill>
                <a:effectLst/>
                <a:latin typeface="+mn-lt"/>
                <a:ea typeface="+mn-ea"/>
                <a:cs typeface="+mn-cs"/>
              </a:rPr>
              <a:t> – How many casualties are there, and what condition are they in?  Use an agreed classification system such as ‘P1’, ‘P2’, ‘P3’ and ‘dead’ (Injuries incompatible with life).</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 Emergency Services</a:t>
            </a:r>
            <a:r>
              <a:rPr lang="en-GB" sz="1200" b="0" kern="1200" dirty="0">
                <a:solidFill>
                  <a:schemeClr val="tx1"/>
                </a:solidFill>
                <a:effectLst/>
                <a:latin typeface="+mn-lt"/>
                <a:ea typeface="+mn-ea"/>
                <a:cs typeface="+mn-cs"/>
              </a:rPr>
              <a:t> – Which, and how many, emergency responder assets and personnel are required or are already on scene?  Consider whether the assets of wider emergency responders, such as local authorities or the voluntary sector, may be required.</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54C705B-C733-4541-94CA-08FC6135B775}" type="slidenum">
              <a:rPr lang="en-GB" smtClean="0"/>
              <a:t>9</a:t>
            </a:fld>
            <a:endParaRPr lang="en-GB"/>
          </a:p>
        </p:txBody>
      </p:sp>
    </p:spTree>
    <p:extLst>
      <p:ext uri="{BB962C8B-B14F-4D97-AF65-F5344CB8AC3E}">
        <p14:creationId xmlns:p14="http://schemas.microsoft.com/office/powerpoint/2010/main" val="31692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1D15-03BC-40BE-9AD8-628838D48C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49F77B-74FE-40F9-980C-E2EC06715E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EBF3819-DF1A-47E5-9DB7-1A23D9D1E253}"/>
              </a:ext>
            </a:extLst>
          </p:cNvPr>
          <p:cNvSpPr>
            <a:spLocks noGrp="1"/>
          </p:cNvSpPr>
          <p:nvPr>
            <p:ph type="dt" sz="half" idx="10"/>
          </p:nvPr>
        </p:nvSpPr>
        <p:spPr/>
        <p:txBody>
          <a:bodyPr/>
          <a:lstStyle/>
          <a:p>
            <a:fld id="{FE36EF94-3403-4B71-9296-317B8B61B32E}" type="datetimeFigureOut">
              <a:rPr lang="en-GB" smtClean="0"/>
              <a:t>22/02/2023</a:t>
            </a:fld>
            <a:endParaRPr lang="en-GB"/>
          </a:p>
        </p:txBody>
      </p:sp>
      <p:sp>
        <p:nvSpPr>
          <p:cNvPr id="5" name="Footer Placeholder 4">
            <a:extLst>
              <a:ext uri="{FF2B5EF4-FFF2-40B4-BE49-F238E27FC236}">
                <a16:creationId xmlns:a16="http://schemas.microsoft.com/office/drawing/2014/main" id="{4402E643-74C3-49FE-B0B9-B8DF2DD335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B5245F-951B-44A6-877E-F25518BEFF86}"/>
              </a:ext>
            </a:extLst>
          </p:cNvPr>
          <p:cNvSpPr>
            <a:spLocks noGrp="1"/>
          </p:cNvSpPr>
          <p:nvPr>
            <p:ph type="sldNum" sz="quarter" idx="12"/>
          </p:nvPr>
        </p:nvSpPr>
        <p:spPr/>
        <p:txBody>
          <a:bodyPr/>
          <a:lstStyle/>
          <a:p>
            <a:fld id="{E03302F6-30C1-49A6-B902-65F007534EA8}" type="slidenum">
              <a:rPr lang="en-GB" smtClean="0"/>
              <a:t>‹#›</a:t>
            </a:fld>
            <a:endParaRPr lang="en-GB"/>
          </a:p>
        </p:txBody>
      </p:sp>
    </p:spTree>
    <p:extLst>
      <p:ext uri="{BB962C8B-B14F-4D97-AF65-F5344CB8AC3E}">
        <p14:creationId xmlns:p14="http://schemas.microsoft.com/office/powerpoint/2010/main" val="3658760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D322D-E250-454E-81A6-62D7714138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A64EDF-179C-4857-830A-B61FE46ED1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339686-CBA2-4FC8-A8BC-E48577D2AC32}"/>
              </a:ext>
            </a:extLst>
          </p:cNvPr>
          <p:cNvSpPr>
            <a:spLocks noGrp="1"/>
          </p:cNvSpPr>
          <p:nvPr>
            <p:ph type="dt" sz="half" idx="10"/>
          </p:nvPr>
        </p:nvSpPr>
        <p:spPr/>
        <p:txBody>
          <a:bodyPr/>
          <a:lstStyle/>
          <a:p>
            <a:fld id="{FE36EF94-3403-4B71-9296-317B8B61B32E}" type="datetimeFigureOut">
              <a:rPr lang="en-GB" smtClean="0"/>
              <a:t>22/02/2023</a:t>
            </a:fld>
            <a:endParaRPr lang="en-GB"/>
          </a:p>
        </p:txBody>
      </p:sp>
      <p:sp>
        <p:nvSpPr>
          <p:cNvPr id="5" name="Footer Placeholder 4">
            <a:extLst>
              <a:ext uri="{FF2B5EF4-FFF2-40B4-BE49-F238E27FC236}">
                <a16:creationId xmlns:a16="http://schemas.microsoft.com/office/drawing/2014/main" id="{7458C7F7-5A05-4C6F-A220-BB7BFF2A65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F7F472-A03C-427F-AFBC-A7A9B6E847FB}"/>
              </a:ext>
            </a:extLst>
          </p:cNvPr>
          <p:cNvSpPr>
            <a:spLocks noGrp="1"/>
          </p:cNvSpPr>
          <p:nvPr>
            <p:ph type="sldNum" sz="quarter" idx="12"/>
          </p:nvPr>
        </p:nvSpPr>
        <p:spPr/>
        <p:txBody>
          <a:bodyPr/>
          <a:lstStyle/>
          <a:p>
            <a:fld id="{E03302F6-30C1-49A6-B902-65F007534EA8}" type="slidenum">
              <a:rPr lang="en-GB" smtClean="0"/>
              <a:t>‹#›</a:t>
            </a:fld>
            <a:endParaRPr lang="en-GB"/>
          </a:p>
        </p:txBody>
      </p:sp>
    </p:spTree>
    <p:extLst>
      <p:ext uri="{BB962C8B-B14F-4D97-AF65-F5344CB8AC3E}">
        <p14:creationId xmlns:p14="http://schemas.microsoft.com/office/powerpoint/2010/main" val="292133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C29646-DA3B-4295-A4E0-CF797DE8C0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6AEB1D-8157-4E3E-AD9A-914A46649C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595820-E0E3-42A5-8F90-F7C93D1AB6FF}"/>
              </a:ext>
            </a:extLst>
          </p:cNvPr>
          <p:cNvSpPr>
            <a:spLocks noGrp="1"/>
          </p:cNvSpPr>
          <p:nvPr>
            <p:ph type="dt" sz="half" idx="10"/>
          </p:nvPr>
        </p:nvSpPr>
        <p:spPr/>
        <p:txBody>
          <a:bodyPr/>
          <a:lstStyle/>
          <a:p>
            <a:fld id="{FE36EF94-3403-4B71-9296-317B8B61B32E}" type="datetimeFigureOut">
              <a:rPr lang="en-GB" smtClean="0"/>
              <a:t>22/02/2023</a:t>
            </a:fld>
            <a:endParaRPr lang="en-GB"/>
          </a:p>
        </p:txBody>
      </p:sp>
      <p:sp>
        <p:nvSpPr>
          <p:cNvPr id="5" name="Footer Placeholder 4">
            <a:extLst>
              <a:ext uri="{FF2B5EF4-FFF2-40B4-BE49-F238E27FC236}">
                <a16:creationId xmlns:a16="http://schemas.microsoft.com/office/drawing/2014/main" id="{1B9AC708-2287-459C-BCC8-E434C5582B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FF3F66-E0F0-48D4-B352-50CDA6B8B0E0}"/>
              </a:ext>
            </a:extLst>
          </p:cNvPr>
          <p:cNvSpPr>
            <a:spLocks noGrp="1"/>
          </p:cNvSpPr>
          <p:nvPr>
            <p:ph type="sldNum" sz="quarter" idx="12"/>
          </p:nvPr>
        </p:nvSpPr>
        <p:spPr/>
        <p:txBody>
          <a:bodyPr/>
          <a:lstStyle/>
          <a:p>
            <a:fld id="{E03302F6-30C1-49A6-B902-65F007534EA8}" type="slidenum">
              <a:rPr lang="en-GB" smtClean="0"/>
              <a:t>‹#›</a:t>
            </a:fld>
            <a:endParaRPr lang="en-GB"/>
          </a:p>
        </p:txBody>
      </p:sp>
    </p:spTree>
    <p:extLst>
      <p:ext uri="{BB962C8B-B14F-4D97-AF65-F5344CB8AC3E}">
        <p14:creationId xmlns:p14="http://schemas.microsoft.com/office/powerpoint/2010/main" val="2713187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997B6-8FE1-4254-9AF3-DE14A6BD7B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FD0C2A-167E-443D-BBB0-7FCBBA04D7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0A535-CE22-4F16-AD8D-91EB38B75901}"/>
              </a:ext>
            </a:extLst>
          </p:cNvPr>
          <p:cNvSpPr>
            <a:spLocks noGrp="1"/>
          </p:cNvSpPr>
          <p:nvPr>
            <p:ph type="dt" sz="half" idx="10"/>
          </p:nvPr>
        </p:nvSpPr>
        <p:spPr/>
        <p:txBody>
          <a:bodyPr/>
          <a:lstStyle/>
          <a:p>
            <a:fld id="{FE36EF94-3403-4B71-9296-317B8B61B32E}" type="datetimeFigureOut">
              <a:rPr lang="en-GB" smtClean="0"/>
              <a:t>22/02/2023</a:t>
            </a:fld>
            <a:endParaRPr lang="en-GB"/>
          </a:p>
        </p:txBody>
      </p:sp>
      <p:sp>
        <p:nvSpPr>
          <p:cNvPr id="5" name="Footer Placeholder 4">
            <a:extLst>
              <a:ext uri="{FF2B5EF4-FFF2-40B4-BE49-F238E27FC236}">
                <a16:creationId xmlns:a16="http://schemas.microsoft.com/office/drawing/2014/main" id="{372526BC-618F-4507-A69C-E23EE69ED9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A1DEA3-D18D-4F0B-BA62-59E6C75DEA9E}"/>
              </a:ext>
            </a:extLst>
          </p:cNvPr>
          <p:cNvSpPr>
            <a:spLocks noGrp="1"/>
          </p:cNvSpPr>
          <p:nvPr>
            <p:ph type="sldNum" sz="quarter" idx="12"/>
          </p:nvPr>
        </p:nvSpPr>
        <p:spPr/>
        <p:txBody>
          <a:bodyPr/>
          <a:lstStyle/>
          <a:p>
            <a:fld id="{E03302F6-30C1-49A6-B902-65F007534EA8}" type="slidenum">
              <a:rPr lang="en-GB" smtClean="0"/>
              <a:t>‹#›</a:t>
            </a:fld>
            <a:endParaRPr lang="en-GB"/>
          </a:p>
        </p:txBody>
      </p:sp>
    </p:spTree>
    <p:extLst>
      <p:ext uri="{BB962C8B-B14F-4D97-AF65-F5344CB8AC3E}">
        <p14:creationId xmlns:p14="http://schemas.microsoft.com/office/powerpoint/2010/main" val="314426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CA22B-07B5-4397-96A6-DD3D4162EB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426BD2-DC18-404F-B209-B38DAA49E0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BC06DC-D7A6-42F0-A474-7C32BB013D5F}"/>
              </a:ext>
            </a:extLst>
          </p:cNvPr>
          <p:cNvSpPr>
            <a:spLocks noGrp="1"/>
          </p:cNvSpPr>
          <p:nvPr>
            <p:ph type="dt" sz="half" idx="10"/>
          </p:nvPr>
        </p:nvSpPr>
        <p:spPr/>
        <p:txBody>
          <a:bodyPr/>
          <a:lstStyle/>
          <a:p>
            <a:fld id="{FE36EF94-3403-4B71-9296-317B8B61B32E}" type="datetimeFigureOut">
              <a:rPr lang="en-GB" smtClean="0"/>
              <a:t>22/02/2023</a:t>
            </a:fld>
            <a:endParaRPr lang="en-GB"/>
          </a:p>
        </p:txBody>
      </p:sp>
      <p:sp>
        <p:nvSpPr>
          <p:cNvPr id="5" name="Footer Placeholder 4">
            <a:extLst>
              <a:ext uri="{FF2B5EF4-FFF2-40B4-BE49-F238E27FC236}">
                <a16:creationId xmlns:a16="http://schemas.microsoft.com/office/drawing/2014/main" id="{069A5051-8FC2-40AE-AAFF-E0F7A84728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27C501-B1CE-458B-BB75-3C744BE97ECF}"/>
              </a:ext>
            </a:extLst>
          </p:cNvPr>
          <p:cNvSpPr>
            <a:spLocks noGrp="1"/>
          </p:cNvSpPr>
          <p:nvPr>
            <p:ph type="sldNum" sz="quarter" idx="12"/>
          </p:nvPr>
        </p:nvSpPr>
        <p:spPr/>
        <p:txBody>
          <a:bodyPr/>
          <a:lstStyle/>
          <a:p>
            <a:fld id="{E03302F6-30C1-49A6-B902-65F007534EA8}" type="slidenum">
              <a:rPr lang="en-GB" smtClean="0"/>
              <a:t>‹#›</a:t>
            </a:fld>
            <a:endParaRPr lang="en-GB"/>
          </a:p>
        </p:txBody>
      </p:sp>
    </p:spTree>
    <p:extLst>
      <p:ext uri="{BB962C8B-B14F-4D97-AF65-F5344CB8AC3E}">
        <p14:creationId xmlns:p14="http://schemas.microsoft.com/office/powerpoint/2010/main" val="771760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0B13A-309F-44F7-B36C-3D5C2A2280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07485F-A5A5-4315-94B3-6EF1F258159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AA3507-6716-46D6-91EF-409719F3B6E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8EA715D-1184-4EFD-9FAF-5031FA72A3B0}"/>
              </a:ext>
            </a:extLst>
          </p:cNvPr>
          <p:cNvSpPr>
            <a:spLocks noGrp="1"/>
          </p:cNvSpPr>
          <p:nvPr>
            <p:ph type="dt" sz="half" idx="10"/>
          </p:nvPr>
        </p:nvSpPr>
        <p:spPr/>
        <p:txBody>
          <a:bodyPr/>
          <a:lstStyle/>
          <a:p>
            <a:fld id="{FE36EF94-3403-4B71-9296-317B8B61B32E}" type="datetimeFigureOut">
              <a:rPr lang="en-GB" smtClean="0"/>
              <a:t>22/02/2023</a:t>
            </a:fld>
            <a:endParaRPr lang="en-GB"/>
          </a:p>
        </p:txBody>
      </p:sp>
      <p:sp>
        <p:nvSpPr>
          <p:cNvPr id="6" name="Footer Placeholder 5">
            <a:extLst>
              <a:ext uri="{FF2B5EF4-FFF2-40B4-BE49-F238E27FC236}">
                <a16:creationId xmlns:a16="http://schemas.microsoft.com/office/drawing/2014/main" id="{C7F4E2A9-BDB7-43EC-8829-E66BB05046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EE39A1-1DAC-48FA-BAD1-9A6D8B138FF2}"/>
              </a:ext>
            </a:extLst>
          </p:cNvPr>
          <p:cNvSpPr>
            <a:spLocks noGrp="1"/>
          </p:cNvSpPr>
          <p:nvPr>
            <p:ph type="sldNum" sz="quarter" idx="12"/>
          </p:nvPr>
        </p:nvSpPr>
        <p:spPr/>
        <p:txBody>
          <a:bodyPr/>
          <a:lstStyle/>
          <a:p>
            <a:fld id="{E03302F6-30C1-49A6-B902-65F007534EA8}" type="slidenum">
              <a:rPr lang="en-GB" smtClean="0"/>
              <a:t>‹#›</a:t>
            </a:fld>
            <a:endParaRPr lang="en-GB"/>
          </a:p>
        </p:txBody>
      </p:sp>
    </p:spTree>
    <p:extLst>
      <p:ext uri="{BB962C8B-B14F-4D97-AF65-F5344CB8AC3E}">
        <p14:creationId xmlns:p14="http://schemas.microsoft.com/office/powerpoint/2010/main" val="1450696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8456-358F-4667-A90C-60A5D4FCE3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4DAB04-9DAE-499F-A5D8-A64AB97D29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CDEB85-4D51-4F38-9ECB-CD2DF63B361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B859D1-4945-4539-A0D7-D942F4F750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B4C0CD4-A7F3-421F-8D31-36426AC5A5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822260-A424-49FA-80B5-4FBAEBC333A2}"/>
              </a:ext>
            </a:extLst>
          </p:cNvPr>
          <p:cNvSpPr>
            <a:spLocks noGrp="1"/>
          </p:cNvSpPr>
          <p:nvPr>
            <p:ph type="dt" sz="half" idx="10"/>
          </p:nvPr>
        </p:nvSpPr>
        <p:spPr/>
        <p:txBody>
          <a:bodyPr/>
          <a:lstStyle/>
          <a:p>
            <a:fld id="{FE36EF94-3403-4B71-9296-317B8B61B32E}" type="datetimeFigureOut">
              <a:rPr lang="en-GB" smtClean="0"/>
              <a:t>22/02/2023</a:t>
            </a:fld>
            <a:endParaRPr lang="en-GB"/>
          </a:p>
        </p:txBody>
      </p:sp>
      <p:sp>
        <p:nvSpPr>
          <p:cNvPr id="8" name="Footer Placeholder 7">
            <a:extLst>
              <a:ext uri="{FF2B5EF4-FFF2-40B4-BE49-F238E27FC236}">
                <a16:creationId xmlns:a16="http://schemas.microsoft.com/office/drawing/2014/main" id="{A222524D-E359-4CDB-BB4A-530B8B81D55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CDAAC5F-9E8D-4F60-B589-451A723DFC44}"/>
              </a:ext>
            </a:extLst>
          </p:cNvPr>
          <p:cNvSpPr>
            <a:spLocks noGrp="1"/>
          </p:cNvSpPr>
          <p:nvPr>
            <p:ph type="sldNum" sz="quarter" idx="12"/>
          </p:nvPr>
        </p:nvSpPr>
        <p:spPr/>
        <p:txBody>
          <a:bodyPr/>
          <a:lstStyle/>
          <a:p>
            <a:fld id="{E03302F6-30C1-49A6-B902-65F007534EA8}" type="slidenum">
              <a:rPr lang="en-GB" smtClean="0"/>
              <a:t>‹#›</a:t>
            </a:fld>
            <a:endParaRPr lang="en-GB"/>
          </a:p>
        </p:txBody>
      </p:sp>
    </p:spTree>
    <p:extLst>
      <p:ext uri="{BB962C8B-B14F-4D97-AF65-F5344CB8AC3E}">
        <p14:creationId xmlns:p14="http://schemas.microsoft.com/office/powerpoint/2010/main" val="3364334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0BFE8-C836-4032-BCA1-4B5F9860D8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846D7C1-4072-40CA-8ECA-888ED7749A31}"/>
              </a:ext>
            </a:extLst>
          </p:cNvPr>
          <p:cNvSpPr>
            <a:spLocks noGrp="1"/>
          </p:cNvSpPr>
          <p:nvPr>
            <p:ph type="dt" sz="half" idx="10"/>
          </p:nvPr>
        </p:nvSpPr>
        <p:spPr/>
        <p:txBody>
          <a:bodyPr/>
          <a:lstStyle/>
          <a:p>
            <a:fld id="{FE36EF94-3403-4B71-9296-317B8B61B32E}" type="datetimeFigureOut">
              <a:rPr lang="en-GB" smtClean="0"/>
              <a:t>22/02/2023</a:t>
            </a:fld>
            <a:endParaRPr lang="en-GB"/>
          </a:p>
        </p:txBody>
      </p:sp>
      <p:sp>
        <p:nvSpPr>
          <p:cNvPr id="4" name="Footer Placeholder 3">
            <a:extLst>
              <a:ext uri="{FF2B5EF4-FFF2-40B4-BE49-F238E27FC236}">
                <a16:creationId xmlns:a16="http://schemas.microsoft.com/office/drawing/2014/main" id="{28DDA5D9-1E6E-413C-AAB1-BB7E2AB173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9D90276-EE06-4BD6-BB7A-D369EDD6ADD1}"/>
              </a:ext>
            </a:extLst>
          </p:cNvPr>
          <p:cNvSpPr>
            <a:spLocks noGrp="1"/>
          </p:cNvSpPr>
          <p:nvPr>
            <p:ph type="sldNum" sz="quarter" idx="12"/>
          </p:nvPr>
        </p:nvSpPr>
        <p:spPr/>
        <p:txBody>
          <a:bodyPr/>
          <a:lstStyle/>
          <a:p>
            <a:fld id="{E03302F6-30C1-49A6-B902-65F007534EA8}" type="slidenum">
              <a:rPr lang="en-GB" smtClean="0"/>
              <a:t>‹#›</a:t>
            </a:fld>
            <a:endParaRPr lang="en-GB"/>
          </a:p>
        </p:txBody>
      </p:sp>
    </p:spTree>
    <p:extLst>
      <p:ext uri="{BB962C8B-B14F-4D97-AF65-F5344CB8AC3E}">
        <p14:creationId xmlns:p14="http://schemas.microsoft.com/office/powerpoint/2010/main" val="2325036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B29FEE-62B2-4412-B361-7A31535F76B7}"/>
              </a:ext>
            </a:extLst>
          </p:cNvPr>
          <p:cNvSpPr>
            <a:spLocks noGrp="1"/>
          </p:cNvSpPr>
          <p:nvPr>
            <p:ph type="dt" sz="half" idx="10"/>
          </p:nvPr>
        </p:nvSpPr>
        <p:spPr/>
        <p:txBody>
          <a:bodyPr/>
          <a:lstStyle/>
          <a:p>
            <a:fld id="{FE36EF94-3403-4B71-9296-317B8B61B32E}" type="datetimeFigureOut">
              <a:rPr lang="en-GB" smtClean="0"/>
              <a:t>22/02/2023</a:t>
            </a:fld>
            <a:endParaRPr lang="en-GB"/>
          </a:p>
        </p:txBody>
      </p:sp>
      <p:sp>
        <p:nvSpPr>
          <p:cNvPr id="3" name="Footer Placeholder 2">
            <a:extLst>
              <a:ext uri="{FF2B5EF4-FFF2-40B4-BE49-F238E27FC236}">
                <a16:creationId xmlns:a16="http://schemas.microsoft.com/office/drawing/2014/main" id="{57D607FC-084F-4368-8BD0-82E89768F7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00D846-0DCF-49F3-9CBE-74CDF973D29D}"/>
              </a:ext>
            </a:extLst>
          </p:cNvPr>
          <p:cNvSpPr>
            <a:spLocks noGrp="1"/>
          </p:cNvSpPr>
          <p:nvPr>
            <p:ph type="sldNum" sz="quarter" idx="12"/>
          </p:nvPr>
        </p:nvSpPr>
        <p:spPr/>
        <p:txBody>
          <a:bodyPr/>
          <a:lstStyle/>
          <a:p>
            <a:fld id="{E03302F6-30C1-49A6-B902-65F007534EA8}" type="slidenum">
              <a:rPr lang="en-GB" smtClean="0"/>
              <a:t>‹#›</a:t>
            </a:fld>
            <a:endParaRPr lang="en-GB"/>
          </a:p>
        </p:txBody>
      </p:sp>
    </p:spTree>
    <p:extLst>
      <p:ext uri="{BB962C8B-B14F-4D97-AF65-F5344CB8AC3E}">
        <p14:creationId xmlns:p14="http://schemas.microsoft.com/office/powerpoint/2010/main" val="247210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7B2EC-C825-460E-A76F-1BE8D9F093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8B8086D-5EFA-41EA-84E2-267A40008C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2328B5-F6E7-459C-92AA-27BA13438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7F5A74-114C-497D-B663-C88D99C4F105}"/>
              </a:ext>
            </a:extLst>
          </p:cNvPr>
          <p:cNvSpPr>
            <a:spLocks noGrp="1"/>
          </p:cNvSpPr>
          <p:nvPr>
            <p:ph type="dt" sz="half" idx="10"/>
          </p:nvPr>
        </p:nvSpPr>
        <p:spPr/>
        <p:txBody>
          <a:bodyPr/>
          <a:lstStyle/>
          <a:p>
            <a:fld id="{FE36EF94-3403-4B71-9296-317B8B61B32E}" type="datetimeFigureOut">
              <a:rPr lang="en-GB" smtClean="0"/>
              <a:t>22/02/2023</a:t>
            </a:fld>
            <a:endParaRPr lang="en-GB"/>
          </a:p>
        </p:txBody>
      </p:sp>
      <p:sp>
        <p:nvSpPr>
          <p:cNvPr id="6" name="Footer Placeholder 5">
            <a:extLst>
              <a:ext uri="{FF2B5EF4-FFF2-40B4-BE49-F238E27FC236}">
                <a16:creationId xmlns:a16="http://schemas.microsoft.com/office/drawing/2014/main" id="{4978BF64-6602-4359-A61D-AD9AB832FB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3F9074-958F-48C2-B400-104B696DB6AA}"/>
              </a:ext>
            </a:extLst>
          </p:cNvPr>
          <p:cNvSpPr>
            <a:spLocks noGrp="1"/>
          </p:cNvSpPr>
          <p:nvPr>
            <p:ph type="sldNum" sz="quarter" idx="12"/>
          </p:nvPr>
        </p:nvSpPr>
        <p:spPr/>
        <p:txBody>
          <a:bodyPr/>
          <a:lstStyle/>
          <a:p>
            <a:fld id="{E03302F6-30C1-49A6-B902-65F007534EA8}" type="slidenum">
              <a:rPr lang="en-GB" smtClean="0"/>
              <a:t>‹#›</a:t>
            </a:fld>
            <a:endParaRPr lang="en-GB"/>
          </a:p>
        </p:txBody>
      </p:sp>
    </p:spTree>
    <p:extLst>
      <p:ext uri="{BB962C8B-B14F-4D97-AF65-F5344CB8AC3E}">
        <p14:creationId xmlns:p14="http://schemas.microsoft.com/office/powerpoint/2010/main" val="1965716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D950-E82B-441C-A68B-7C48068C83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C13A5ED-99F2-494D-8A39-0D07D307CE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FFCA7B0-C4F9-44EA-9C72-B9A9F881E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A8B27F-F0E4-4D42-93F4-0336D2297F0A}"/>
              </a:ext>
            </a:extLst>
          </p:cNvPr>
          <p:cNvSpPr>
            <a:spLocks noGrp="1"/>
          </p:cNvSpPr>
          <p:nvPr>
            <p:ph type="dt" sz="half" idx="10"/>
          </p:nvPr>
        </p:nvSpPr>
        <p:spPr/>
        <p:txBody>
          <a:bodyPr/>
          <a:lstStyle/>
          <a:p>
            <a:fld id="{FE36EF94-3403-4B71-9296-317B8B61B32E}" type="datetimeFigureOut">
              <a:rPr lang="en-GB" smtClean="0"/>
              <a:t>22/02/2023</a:t>
            </a:fld>
            <a:endParaRPr lang="en-GB"/>
          </a:p>
        </p:txBody>
      </p:sp>
      <p:sp>
        <p:nvSpPr>
          <p:cNvPr id="6" name="Footer Placeholder 5">
            <a:extLst>
              <a:ext uri="{FF2B5EF4-FFF2-40B4-BE49-F238E27FC236}">
                <a16:creationId xmlns:a16="http://schemas.microsoft.com/office/drawing/2014/main" id="{D21376C9-AC7C-44F4-BB54-A62240EAEF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A9CBF9-D331-494A-82FA-4192A3A0FFE6}"/>
              </a:ext>
            </a:extLst>
          </p:cNvPr>
          <p:cNvSpPr>
            <a:spLocks noGrp="1"/>
          </p:cNvSpPr>
          <p:nvPr>
            <p:ph type="sldNum" sz="quarter" idx="12"/>
          </p:nvPr>
        </p:nvSpPr>
        <p:spPr/>
        <p:txBody>
          <a:bodyPr/>
          <a:lstStyle/>
          <a:p>
            <a:fld id="{E03302F6-30C1-49A6-B902-65F007534EA8}" type="slidenum">
              <a:rPr lang="en-GB" smtClean="0"/>
              <a:t>‹#›</a:t>
            </a:fld>
            <a:endParaRPr lang="en-GB"/>
          </a:p>
        </p:txBody>
      </p:sp>
    </p:spTree>
    <p:extLst>
      <p:ext uri="{BB962C8B-B14F-4D97-AF65-F5344CB8AC3E}">
        <p14:creationId xmlns:p14="http://schemas.microsoft.com/office/powerpoint/2010/main" val="161393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5000"/>
                <a:lumOff val="95000"/>
              </a:schemeClr>
            </a:gs>
            <a:gs pos="0">
              <a:schemeClr val="accent1">
                <a:lumMod val="45000"/>
                <a:lumOff val="55000"/>
              </a:schemeClr>
            </a:gs>
            <a:gs pos="19000">
              <a:schemeClr val="accent1">
                <a:lumMod val="45000"/>
                <a:lumOff val="55000"/>
              </a:schemeClr>
            </a:gs>
            <a:gs pos="77000">
              <a:schemeClr val="accent1">
                <a:lumMod val="30000"/>
                <a:lumOff val="7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578997-15ED-4343-9842-52659F80BD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157B8A-2891-4838-83E4-D0B7CB704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2D5E3E-5BA5-4664-99A6-1122752A6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6EF94-3403-4B71-9296-317B8B61B32E}" type="datetimeFigureOut">
              <a:rPr lang="en-GB" smtClean="0"/>
              <a:t>22/02/2023</a:t>
            </a:fld>
            <a:endParaRPr lang="en-GB"/>
          </a:p>
        </p:txBody>
      </p:sp>
      <p:sp>
        <p:nvSpPr>
          <p:cNvPr id="5" name="Footer Placeholder 4">
            <a:extLst>
              <a:ext uri="{FF2B5EF4-FFF2-40B4-BE49-F238E27FC236}">
                <a16:creationId xmlns:a16="http://schemas.microsoft.com/office/drawing/2014/main" id="{F0B37618-2E71-4051-9C02-64399531A5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1D8E14-4EFC-4F96-86AC-B75A3DEE33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302F6-30C1-49A6-B902-65F007534EA8}" type="slidenum">
              <a:rPr lang="en-GB" smtClean="0"/>
              <a:t>‹#›</a:t>
            </a:fld>
            <a:endParaRPr lang="en-GB"/>
          </a:p>
        </p:txBody>
      </p:sp>
    </p:spTree>
    <p:extLst>
      <p:ext uri="{BB962C8B-B14F-4D97-AF65-F5344CB8AC3E}">
        <p14:creationId xmlns:p14="http://schemas.microsoft.com/office/powerpoint/2010/main" val="3139582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4.wdp"/><Relationship Id="rId18" Type="http://schemas.openxmlformats.org/officeDocument/2006/relationships/image" Target="../media/image23.png"/><Relationship Id="rId3" Type="http://schemas.openxmlformats.org/officeDocument/2006/relationships/image" Target="../media/image14.png"/><Relationship Id="rId7" Type="http://schemas.microsoft.com/office/2007/relationships/hdphoto" Target="../media/hdphoto2.wdp"/><Relationship Id="rId12" Type="http://schemas.openxmlformats.org/officeDocument/2006/relationships/image" Target="../media/image20.png"/><Relationship Id="rId17" Type="http://schemas.microsoft.com/office/2007/relationships/hdphoto" Target="../media/hdphoto6.wdp"/><Relationship Id="rId2" Type="http://schemas.openxmlformats.org/officeDocument/2006/relationships/notesSlide" Target="../notesSlides/notesSlide20.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6.png"/><Relationship Id="rId11" Type="http://schemas.microsoft.com/office/2007/relationships/hdphoto" Target="../media/hdphoto3.wdp"/><Relationship Id="rId5" Type="http://schemas.openxmlformats.org/officeDocument/2006/relationships/image" Target="../media/image15.png"/><Relationship Id="rId15" Type="http://schemas.microsoft.com/office/2007/relationships/hdphoto" Target="../media/hdphoto5.wdp"/><Relationship Id="rId10"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18.png"/><Relationship Id="rId1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mailto:cbrnopscentre@westmidlands.police.u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9000">
              <a:schemeClr val="accent1">
                <a:lumMod val="5000"/>
                <a:lumOff val="95000"/>
              </a:schemeClr>
            </a:gs>
            <a:gs pos="0">
              <a:schemeClr val="accent1">
                <a:lumMod val="45000"/>
                <a:lumOff val="55000"/>
              </a:schemeClr>
            </a:gs>
            <a:gs pos="19000">
              <a:schemeClr val="accent1">
                <a:lumMod val="45000"/>
                <a:lumOff val="55000"/>
              </a:schemeClr>
            </a:gs>
            <a:gs pos="77000">
              <a:schemeClr val="accent1">
                <a:lumMod val="30000"/>
                <a:lumOff val="70000"/>
              </a:schemeClr>
            </a:gs>
          </a:gsLst>
          <a:lin ang="5400000" scaled="0"/>
          <a:tileRect/>
        </a:gra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CE095CD8-1F67-4AC6-8FBE-8B93D5AC10F7}"/>
              </a:ext>
            </a:extLst>
          </p:cNvPr>
          <p:cNvSpPr/>
          <p:nvPr/>
        </p:nvSpPr>
        <p:spPr>
          <a:xfrm>
            <a:off x="249392" y="5621088"/>
            <a:ext cx="8220081" cy="88476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A5AD244F-31FA-49FD-8200-52D26FD7ACD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498048" y="2944536"/>
            <a:ext cx="3693952" cy="3913464"/>
          </a:xfrm>
          <a:prstGeom prst="rect">
            <a:avLst/>
          </a:prstGeom>
        </p:spPr>
      </p:pic>
      <p:sp>
        <p:nvSpPr>
          <p:cNvPr id="24" name="Rectangle 2">
            <a:extLst>
              <a:ext uri="{FF2B5EF4-FFF2-40B4-BE49-F238E27FC236}">
                <a16:creationId xmlns:a16="http://schemas.microsoft.com/office/drawing/2014/main" id="{C4405ED4-3FC3-4CD6-B9C6-4B66422044F0}"/>
              </a:ext>
            </a:extLst>
          </p:cNvPr>
          <p:cNvSpPr txBox="1">
            <a:spLocks noChangeArrowheads="1"/>
          </p:cNvSpPr>
          <p:nvPr/>
        </p:nvSpPr>
        <p:spPr bwMode="auto">
          <a:xfrm>
            <a:off x="246449" y="1363662"/>
            <a:ext cx="11455121"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rgbClr val="003F76"/>
                </a:solidFill>
                <a:latin typeface="+mj-lt"/>
                <a:ea typeface="+mj-ea"/>
                <a:cs typeface="+mj-cs"/>
              </a:defRPr>
            </a:lvl1pPr>
            <a:lvl2pPr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rgbClr val="003F76"/>
                </a:solidFill>
                <a:latin typeface="Arial" panose="020B0604020202020204" pitchFamily="34" charset="0"/>
                <a:cs typeface="Arial" panose="020B0604020202020204" pitchFamily="34" charset="0"/>
              </a:defRPr>
            </a:lvl9pPr>
          </a:lstStyle>
          <a:p>
            <a:r>
              <a:rPr lang="en-US" altLang="en-US" b="1" dirty="0">
                <a:solidFill>
                  <a:schemeClr val="tx1"/>
                </a:solidFill>
                <a:latin typeface="Arial" panose="020B0604020202020204" pitchFamily="34" charset="0"/>
                <a:cs typeface="Arial" panose="020B0604020202020204" pitchFamily="34" charset="0"/>
              </a:rPr>
              <a:t>Initial Operational Response (IOR) </a:t>
            </a:r>
          </a:p>
          <a:p>
            <a:r>
              <a:rPr lang="en-US" altLang="en-US" sz="2800" dirty="0">
                <a:solidFill>
                  <a:schemeClr val="tx1"/>
                </a:solidFill>
                <a:latin typeface="Arial" panose="020B0604020202020204" pitchFamily="34" charset="0"/>
                <a:cs typeface="Arial" panose="020B0604020202020204" pitchFamily="34" charset="0"/>
              </a:rPr>
              <a:t>to Incidents Suspected to Involve Hazardous Substances </a:t>
            </a:r>
          </a:p>
          <a:p>
            <a:r>
              <a:rPr lang="en-US" altLang="en-US" sz="2800" dirty="0">
                <a:solidFill>
                  <a:schemeClr val="tx1"/>
                </a:solidFill>
                <a:latin typeface="Arial" panose="020B0604020202020204" pitchFamily="34" charset="0"/>
                <a:cs typeface="Arial" panose="020B0604020202020204" pitchFamily="34" charset="0"/>
              </a:rPr>
              <a:t>or CBRN Materials.</a:t>
            </a:r>
          </a:p>
          <a:p>
            <a:r>
              <a:rPr lang="en-US" altLang="en-US" sz="1200" b="1" dirty="0">
                <a:solidFill>
                  <a:schemeClr val="tx1"/>
                </a:solidFill>
                <a:latin typeface="Arial" panose="020B0604020202020204" pitchFamily="34" charset="0"/>
                <a:cs typeface="Arial" panose="020B0604020202020204" pitchFamily="34" charset="0"/>
              </a:rPr>
              <a:t>January 2023</a:t>
            </a:r>
            <a:r>
              <a:rPr lang="en-US" altLang="en-US" sz="2400" b="1" dirty="0">
                <a:solidFill>
                  <a:schemeClr val="tx1"/>
                </a:solidFill>
                <a:latin typeface="Arial" panose="020B0604020202020204" pitchFamily="34" charset="0"/>
                <a:cs typeface="Arial" panose="020B0604020202020204" pitchFamily="34" charset="0"/>
              </a:rPr>
              <a:t> </a:t>
            </a:r>
          </a:p>
          <a:p>
            <a:pPr algn="l"/>
            <a:endParaRPr lang="en-US" altLang="en-US" sz="2800" dirty="0">
              <a:solidFill>
                <a:schemeClr val="bg1"/>
              </a:solidFill>
              <a:latin typeface="Arial"/>
              <a:cs typeface="Arial"/>
            </a:endParaRPr>
          </a:p>
        </p:txBody>
      </p:sp>
      <p:grpSp>
        <p:nvGrpSpPr>
          <p:cNvPr id="25" name="Group 24">
            <a:extLst>
              <a:ext uri="{FF2B5EF4-FFF2-40B4-BE49-F238E27FC236}">
                <a16:creationId xmlns:a16="http://schemas.microsoft.com/office/drawing/2014/main" id="{3BF1EBB0-1C5B-4AC1-BE3C-DDEE94FF5032}"/>
              </a:ext>
            </a:extLst>
          </p:cNvPr>
          <p:cNvGrpSpPr/>
          <p:nvPr/>
        </p:nvGrpSpPr>
        <p:grpSpPr>
          <a:xfrm>
            <a:off x="518463" y="5690741"/>
            <a:ext cx="7782358" cy="740372"/>
            <a:chOff x="0" y="0"/>
            <a:chExt cx="6650576" cy="587634"/>
          </a:xfrm>
        </p:grpSpPr>
        <p:grpSp>
          <p:nvGrpSpPr>
            <p:cNvPr id="26" name="Group 25">
              <a:extLst>
                <a:ext uri="{FF2B5EF4-FFF2-40B4-BE49-F238E27FC236}">
                  <a16:creationId xmlns:a16="http://schemas.microsoft.com/office/drawing/2014/main" id="{CAD9FDD9-6B8C-4BC0-957F-7168D4A8CCE3}"/>
                </a:ext>
              </a:extLst>
            </p:cNvPr>
            <p:cNvGrpSpPr/>
            <p:nvPr/>
          </p:nvGrpSpPr>
          <p:grpSpPr>
            <a:xfrm>
              <a:off x="0" y="0"/>
              <a:ext cx="6650576" cy="587634"/>
              <a:chOff x="0" y="0"/>
              <a:chExt cx="6650623" cy="587970"/>
            </a:xfrm>
          </p:grpSpPr>
          <p:pic>
            <p:nvPicPr>
              <p:cNvPr id="28" name="Picture 27">
                <a:extLst>
                  <a:ext uri="{FF2B5EF4-FFF2-40B4-BE49-F238E27FC236}">
                    <a16:creationId xmlns:a16="http://schemas.microsoft.com/office/drawing/2014/main" id="{6D24C975-B2D7-416D-B5B6-57A9CA9166C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6475"/>
                <a:ext cx="999654" cy="482825"/>
              </a:xfrm>
              <a:prstGeom prst="rect">
                <a:avLst/>
              </a:prstGeom>
              <a:noFill/>
              <a:ln>
                <a:noFill/>
              </a:ln>
            </p:spPr>
          </p:pic>
          <p:pic>
            <p:nvPicPr>
              <p:cNvPr id="29" name="Picture 28">
                <a:extLst>
                  <a:ext uri="{FF2B5EF4-FFF2-40B4-BE49-F238E27FC236}">
                    <a16:creationId xmlns:a16="http://schemas.microsoft.com/office/drawing/2014/main" id="{7F88D1EC-9112-4CBA-B35D-B9014D875EA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6062" y="56475"/>
                <a:ext cx="1242060" cy="531495"/>
              </a:xfrm>
              <a:prstGeom prst="rect">
                <a:avLst/>
              </a:prstGeom>
              <a:noFill/>
              <a:ln>
                <a:noFill/>
              </a:ln>
            </p:spPr>
          </p:pic>
          <p:pic>
            <p:nvPicPr>
              <p:cNvPr id="30" name="Picture 29">
                <a:extLst>
                  <a:ext uri="{FF2B5EF4-FFF2-40B4-BE49-F238E27FC236}">
                    <a16:creationId xmlns:a16="http://schemas.microsoft.com/office/drawing/2014/main" id="{38763733-FD9F-4AAB-A06F-3C9BD150775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5901" y="56475"/>
                <a:ext cx="1310853" cy="418547"/>
              </a:xfrm>
              <a:prstGeom prst="rect">
                <a:avLst/>
              </a:prstGeom>
              <a:noFill/>
              <a:ln>
                <a:noFill/>
              </a:ln>
            </p:spPr>
          </p:pic>
          <p:pic>
            <p:nvPicPr>
              <p:cNvPr id="31" name="Picture 30">
                <a:extLst>
                  <a:ext uri="{FF2B5EF4-FFF2-40B4-BE49-F238E27FC236}">
                    <a16:creationId xmlns:a16="http://schemas.microsoft.com/office/drawing/2014/main" id="{C77E4376-71BE-4B34-80E7-4092B533F95F}"/>
                  </a:ext>
                </a:extLst>
              </p:cNvPr>
              <p:cNvPicPr/>
              <p:nvPr/>
            </p:nvPicPr>
            <p:blipFill rotWithShape="1">
              <a:blip r:embed="rId7" cstate="print">
                <a:extLst>
                  <a:ext uri="{28A0092B-C50C-407E-A947-70E740481C1C}">
                    <a14:useLocalDpi xmlns:a14="http://schemas.microsoft.com/office/drawing/2010/main" val="0"/>
                  </a:ext>
                </a:extLst>
              </a:blip>
              <a:srcRect l="9490" t="23983" r="9447" b="23984"/>
              <a:stretch/>
            </p:blipFill>
            <p:spPr>
              <a:xfrm>
                <a:off x="5408563" y="0"/>
                <a:ext cx="1242060" cy="531495"/>
              </a:xfrm>
              <a:prstGeom prst="rect">
                <a:avLst/>
              </a:prstGeom>
            </p:spPr>
          </p:pic>
        </p:grpSp>
        <p:pic>
          <p:nvPicPr>
            <p:cNvPr id="27" name="Picture 26">
              <a:extLst>
                <a:ext uri="{FF2B5EF4-FFF2-40B4-BE49-F238E27FC236}">
                  <a16:creationId xmlns:a16="http://schemas.microsoft.com/office/drawing/2014/main" id="{17FA8096-A6DD-44A4-ACDE-49FCD970D2B1}"/>
                </a:ext>
              </a:extLst>
            </p:cNvPr>
            <p:cNvPicPr/>
            <p:nvPr/>
          </p:nvPicPr>
          <p:blipFill>
            <a:blip r:embed="rId8"/>
            <a:stretch>
              <a:fillRect/>
            </a:stretch>
          </p:blipFill>
          <p:spPr>
            <a:xfrm>
              <a:off x="1137424" y="14771"/>
              <a:ext cx="1334721" cy="501650"/>
            </a:xfrm>
            <a:prstGeom prst="rect">
              <a:avLst/>
            </a:prstGeom>
          </p:spPr>
        </p:pic>
      </p:grpSp>
      <p:pic>
        <p:nvPicPr>
          <p:cNvPr id="3" name="Picture 2">
            <a:extLst>
              <a:ext uri="{FF2B5EF4-FFF2-40B4-BE49-F238E27FC236}">
                <a16:creationId xmlns:a16="http://schemas.microsoft.com/office/drawing/2014/main" id="{31741DEB-8D03-498B-A14F-18837B4F5C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6577" y="5772520"/>
            <a:ext cx="2133973" cy="473136"/>
          </a:xfrm>
          <a:prstGeom prst="rect">
            <a:avLst/>
          </a:prstGeom>
        </p:spPr>
      </p:pic>
    </p:spTree>
    <p:extLst>
      <p:ext uri="{BB962C8B-B14F-4D97-AF65-F5344CB8AC3E}">
        <p14:creationId xmlns:p14="http://schemas.microsoft.com/office/powerpoint/2010/main" val="2815675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19D2A9-8FD6-454E-A968-1D9F5531E86A}"/>
              </a:ext>
            </a:extLst>
          </p:cNvPr>
          <p:cNvSpPr>
            <a:spLocks noGrp="1"/>
          </p:cNvSpPr>
          <p:nvPr>
            <p:ph type="title"/>
          </p:nvPr>
        </p:nvSpPr>
        <p:spPr>
          <a:xfrm>
            <a:off x="269811" y="119260"/>
            <a:ext cx="10515600" cy="1325563"/>
          </a:xfrm>
        </p:spPr>
        <p:txBody>
          <a:bodyPr>
            <a:normAutofit/>
          </a:bodyPr>
          <a:lstStyle/>
          <a:p>
            <a:r>
              <a:rPr lang="en-GB" b="1" dirty="0">
                <a:latin typeface="Arial" panose="020B0604020202020204" pitchFamily="34" charset="0"/>
                <a:cs typeface="Arial" panose="020B0604020202020204" pitchFamily="34" charset="0"/>
              </a:rPr>
              <a:t>Effective Response To An Incident</a:t>
            </a:r>
            <a:endParaRPr lang="en-GB" dirty="0">
              <a:latin typeface="Arial" panose="020B060402020202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95EB2C69-1AF2-440F-9540-1817949A25D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174" t="1197" r="1011" b="1367"/>
          <a:stretch/>
        </p:blipFill>
        <p:spPr>
          <a:xfrm rot="10800000">
            <a:off x="269811" y="1319628"/>
            <a:ext cx="4097052" cy="5088151"/>
          </a:xfrm>
          <a:prstGeom prst="rect">
            <a:avLst/>
          </a:prstGeom>
        </p:spPr>
      </p:pic>
      <p:cxnSp>
        <p:nvCxnSpPr>
          <p:cNvPr id="12" name="Straight Connector 11">
            <a:extLst>
              <a:ext uri="{FF2B5EF4-FFF2-40B4-BE49-F238E27FC236}">
                <a16:creationId xmlns:a16="http://schemas.microsoft.com/office/drawing/2014/main" id="{99B854F8-1601-4867-8E92-C5F06239A678}"/>
              </a:ext>
            </a:extLst>
          </p:cNvPr>
          <p:cNvCxnSpPr>
            <a:cxnSpLocks/>
          </p:cNvCxnSpPr>
          <p:nvPr/>
        </p:nvCxnSpPr>
        <p:spPr>
          <a:xfrm>
            <a:off x="373382" y="1147705"/>
            <a:ext cx="1103121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8EAA4E3-B000-446B-830B-00ED4176D000}"/>
              </a:ext>
            </a:extLst>
          </p:cNvPr>
          <p:cNvPicPr>
            <a:picLocks noChangeAspect="1"/>
          </p:cNvPicPr>
          <p:nvPr/>
        </p:nvPicPr>
        <p:blipFill>
          <a:blip r:embed="rId4"/>
          <a:stretch>
            <a:fillRect/>
          </a:stretch>
        </p:blipFill>
        <p:spPr>
          <a:xfrm>
            <a:off x="4400971" y="1311904"/>
            <a:ext cx="5433208" cy="5095875"/>
          </a:xfrm>
          <a:prstGeom prst="rect">
            <a:avLst/>
          </a:prstGeom>
        </p:spPr>
      </p:pic>
      <p:pic>
        <p:nvPicPr>
          <p:cNvPr id="8" name="Picture 7">
            <a:extLst>
              <a:ext uri="{FF2B5EF4-FFF2-40B4-BE49-F238E27FC236}">
                <a16:creationId xmlns:a16="http://schemas.microsoft.com/office/drawing/2014/main" id="{193D18B1-A5DF-4B3A-A083-E2F283F19D4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728790" y="4248416"/>
            <a:ext cx="2463209" cy="2609584"/>
          </a:xfrm>
          <a:prstGeom prst="rect">
            <a:avLst/>
          </a:prstGeom>
        </p:spPr>
      </p:pic>
    </p:spTree>
    <p:extLst>
      <p:ext uri="{BB962C8B-B14F-4D97-AF65-F5344CB8AC3E}">
        <p14:creationId xmlns:p14="http://schemas.microsoft.com/office/powerpoint/2010/main" val="3185318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4A61DB-995D-4BD3-BEA4-53AB83905A6D}"/>
              </a:ext>
            </a:extLst>
          </p:cNvPr>
          <p:cNvSpPr/>
          <p:nvPr/>
        </p:nvSpPr>
        <p:spPr>
          <a:xfrm>
            <a:off x="1219200" y="617220"/>
            <a:ext cx="2444900" cy="769441"/>
          </a:xfrm>
          <a:prstGeom prst="rect">
            <a:avLst/>
          </a:prstGeom>
        </p:spPr>
        <p:txBody>
          <a:bodyPr wrap="none">
            <a:spAutoFit/>
          </a:bodyPr>
          <a:lstStyle/>
          <a:p>
            <a:r>
              <a:rPr lang="en-GB" sz="4400" dirty="0" err="1">
                <a:latin typeface="Arial" panose="020B0604020202020204" pitchFamily="34" charset="0"/>
                <a:cs typeface="Arial" panose="020B0604020202020204" pitchFamily="34" charset="0"/>
              </a:rPr>
              <a:t>ecognise</a:t>
            </a:r>
            <a:endParaRPr lang="en-GB" sz="4400"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2D4D459D-A8DC-405F-A36D-2BDB6F8288D5}"/>
              </a:ext>
            </a:extLst>
          </p:cNvPr>
          <p:cNvSpPr/>
          <p:nvPr/>
        </p:nvSpPr>
        <p:spPr>
          <a:xfrm>
            <a:off x="377060" y="578198"/>
            <a:ext cx="887860" cy="847484"/>
          </a:xfrm>
          <a:prstGeom prst="roundRect">
            <a:avLst/>
          </a:prstGeom>
          <a:solidFill>
            <a:srgbClr val="0059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Arial" panose="020B0604020202020204" pitchFamily="34" charset="0"/>
                <a:cs typeface="Arial" panose="020B0604020202020204" pitchFamily="34" charset="0"/>
              </a:rPr>
              <a:t>R</a:t>
            </a:r>
            <a:endParaRPr lang="en-GB" sz="3200" b="1" dirty="0">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61F89249-6263-48A8-B7A9-8865E197BCF4}"/>
              </a:ext>
            </a:extLst>
          </p:cNvPr>
          <p:cNvSpPr/>
          <p:nvPr/>
        </p:nvSpPr>
        <p:spPr>
          <a:xfrm>
            <a:off x="1414207" y="2309843"/>
            <a:ext cx="1489840" cy="847484"/>
          </a:xfrm>
          <a:prstGeom prst="roundRec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What</a:t>
            </a:r>
            <a:endParaRPr lang="en-GB" b="1"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6E3BD318-468E-4AE1-AAAC-2ED9F3CB3E01}"/>
              </a:ext>
            </a:extLst>
          </p:cNvPr>
          <p:cNvSpPr/>
          <p:nvPr/>
        </p:nvSpPr>
        <p:spPr>
          <a:xfrm>
            <a:off x="3082987" y="2309843"/>
            <a:ext cx="1489840" cy="847484"/>
          </a:xfrm>
          <a:prstGeom prst="roundRec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Where</a:t>
            </a:r>
            <a:endParaRPr lang="en-GB" b="1" dirty="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F0A6DA5C-8B6E-4494-99E6-3F164910B63F}"/>
              </a:ext>
            </a:extLst>
          </p:cNvPr>
          <p:cNvSpPr/>
          <p:nvPr/>
        </p:nvSpPr>
        <p:spPr>
          <a:xfrm>
            <a:off x="4751767" y="2309843"/>
            <a:ext cx="1489840" cy="847484"/>
          </a:xfrm>
          <a:prstGeom prst="roundRec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Why</a:t>
            </a:r>
            <a:endParaRPr lang="en-GB" sz="1400" b="1" dirty="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E310BD12-99BC-4D9E-99F6-772F86AE8D00}"/>
              </a:ext>
            </a:extLst>
          </p:cNvPr>
          <p:cNvSpPr/>
          <p:nvPr/>
        </p:nvSpPr>
        <p:spPr>
          <a:xfrm>
            <a:off x="6420547" y="2309843"/>
            <a:ext cx="1489840" cy="847484"/>
          </a:xfrm>
          <a:prstGeom prst="roundRec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Who</a:t>
            </a:r>
            <a:endParaRPr lang="en-GB" sz="1600" b="1"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C2E5F0F8-299A-46F5-A1D1-1EC40C92D69F}"/>
              </a:ext>
            </a:extLst>
          </p:cNvPr>
          <p:cNvSpPr/>
          <p:nvPr/>
        </p:nvSpPr>
        <p:spPr>
          <a:xfrm>
            <a:off x="8089327" y="2309843"/>
            <a:ext cx="1489840" cy="847484"/>
          </a:xfrm>
          <a:prstGeom prst="roundRec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Arial" panose="020B0604020202020204" pitchFamily="34" charset="0"/>
                <a:cs typeface="Arial" panose="020B0604020202020204" pitchFamily="34" charset="0"/>
              </a:rPr>
              <a:t>When</a:t>
            </a:r>
            <a:endParaRPr lang="en-GB" b="1" dirty="0">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73F0595A-2E18-4EC0-8657-5C2EE1647DB7}"/>
              </a:ext>
            </a:extLst>
          </p:cNvPr>
          <p:cNvSpPr/>
          <p:nvPr/>
        </p:nvSpPr>
        <p:spPr>
          <a:xfrm>
            <a:off x="1414207" y="3174105"/>
            <a:ext cx="1489840" cy="66889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is happening?</a:t>
            </a:r>
            <a:endParaRPr lang="en-GB" sz="1050" b="1" dirty="0">
              <a:solidFill>
                <a:schemeClr val="tx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213299C3-1AD3-4648-9272-46377DD3F90B}"/>
              </a:ext>
            </a:extLst>
          </p:cNvPr>
          <p:cNvSpPr/>
          <p:nvPr/>
        </p:nvSpPr>
        <p:spPr>
          <a:xfrm>
            <a:off x="3082987" y="3174105"/>
            <a:ext cx="1489840" cy="66889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is it?</a:t>
            </a:r>
            <a:endParaRPr lang="en-GB" sz="1050" b="1" dirty="0">
              <a:solidFill>
                <a:schemeClr val="tx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23B6FA22-2979-4F4C-BB50-39CBB466DE91}"/>
              </a:ext>
            </a:extLst>
          </p:cNvPr>
          <p:cNvSpPr/>
          <p:nvPr/>
        </p:nvSpPr>
        <p:spPr>
          <a:xfrm>
            <a:off x="4751767" y="3174105"/>
            <a:ext cx="1489840" cy="66889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is it suspicious?</a:t>
            </a:r>
          </a:p>
        </p:txBody>
      </p:sp>
      <p:sp>
        <p:nvSpPr>
          <p:cNvPr id="14" name="Rectangle: Rounded Corners 13">
            <a:extLst>
              <a:ext uri="{FF2B5EF4-FFF2-40B4-BE49-F238E27FC236}">
                <a16:creationId xmlns:a16="http://schemas.microsoft.com/office/drawing/2014/main" id="{1DB70D92-00F0-4AD5-B134-384E196E3FD6}"/>
              </a:ext>
            </a:extLst>
          </p:cNvPr>
          <p:cNvSpPr/>
          <p:nvPr/>
        </p:nvSpPr>
        <p:spPr>
          <a:xfrm>
            <a:off x="6420547" y="3179489"/>
            <a:ext cx="1489840" cy="66351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found it</a:t>
            </a:r>
          </a:p>
        </p:txBody>
      </p:sp>
      <p:sp>
        <p:nvSpPr>
          <p:cNvPr id="15" name="Rectangle: Rounded Corners 14">
            <a:extLst>
              <a:ext uri="{FF2B5EF4-FFF2-40B4-BE49-F238E27FC236}">
                <a16:creationId xmlns:a16="http://schemas.microsoft.com/office/drawing/2014/main" id="{E840EFC2-C0BF-45E3-A92C-7E2A27DFC86F}"/>
              </a:ext>
            </a:extLst>
          </p:cNvPr>
          <p:cNvSpPr/>
          <p:nvPr/>
        </p:nvSpPr>
        <p:spPr>
          <a:xfrm>
            <a:off x="8089327" y="3174105"/>
            <a:ext cx="1489840" cy="66351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was it found?</a:t>
            </a:r>
            <a:endParaRPr lang="en-GB" sz="1050" b="1" dirty="0">
              <a:solidFill>
                <a:schemeClr val="tx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2651948E-A705-4994-8FF7-513CAF65FFF6}"/>
              </a:ext>
            </a:extLst>
          </p:cNvPr>
          <p:cNvSpPr/>
          <p:nvPr/>
        </p:nvSpPr>
        <p:spPr>
          <a:xfrm>
            <a:off x="2171700" y="4668323"/>
            <a:ext cx="2191754" cy="96402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Arial" panose="020B0604020202020204" pitchFamily="34" charset="0"/>
                <a:cs typeface="Arial" panose="020B0604020202020204" pitchFamily="34" charset="0"/>
              </a:rPr>
              <a:t>Visual Indicators</a:t>
            </a:r>
            <a:endParaRPr lang="en-GB" sz="1400" b="1" dirty="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235D145B-9153-445E-BCBB-AED71A34C931}"/>
              </a:ext>
            </a:extLst>
          </p:cNvPr>
          <p:cNvSpPr/>
          <p:nvPr/>
        </p:nvSpPr>
        <p:spPr>
          <a:xfrm>
            <a:off x="6096000" y="4668323"/>
            <a:ext cx="2191754" cy="96402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Arial" panose="020B0604020202020204" pitchFamily="34" charset="0"/>
                <a:cs typeface="Arial" panose="020B0604020202020204" pitchFamily="34" charset="0"/>
              </a:rPr>
              <a:t>Physical symptoms</a:t>
            </a:r>
            <a:endParaRPr lang="en-GB" sz="1400" b="1" dirty="0">
              <a:solidFill>
                <a:schemeClr val="tx1"/>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7EF0EB73-BD10-41A3-AFAA-CAFCA52CE8F3}"/>
              </a:ext>
            </a:extLst>
          </p:cNvPr>
          <p:cNvSpPr/>
          <p:nvPr/>
        </p:nvSpPr>
        <p:spPr>
          <a:xfrm>
            <a:off x="4585967" y="4777096"/>
            <a:ext cx="1287520" cy="746474"/>
          </a:xfrm>
          <a:prstGeom prst="roundRec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Arial" panose="020B0604020202020204" pitchFamily="34" charset="0"/>
                <a:cs typeface="Arial" panose="020B0604020202020204" pitchFamily="34" charset="0"/>
              </a:rPr>
              <a:t>VS</a:t>
            </a:r>
            <a:endParaRPr lang="en-GB" sz="1400" b="1"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9CB07EEF-06C4-46C3-AB50-D6859731DB0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728790" y="4248416"/>
            <a:ext cx="2463209" cy="2609584"/>
          </a:xfrm>
          <a:prstGeom prst="rect">
            <a:avLst/>
          </a:prstGeom>
        </p:spPr>
      </p:pic>
    </p:spTree>
    <p:extLst>
      <p:ext uri="{BB962C8B-B14F-4D97-AF65-F5344CB8AC3E}">
        <p14:creationId xmlns:p14="http://schemas.microsoft.com/office/powerpoint/2010/main" val="801318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F61E632-3E60-4610-A3FB-31356690151D}"/>
              </a:ext>
            </a:extLst>
          </p:cNvPr>
          <p:cNvSpPr/>
          <p:nvPr/>
        </p:nvSpPr>
        <p:spPr>
          <a:xfrm>
            <a:off x="1219200" y="617220"/>
            <a:ext cx="7137403" cy="769441"/>
          </a:xfrm>
          <a:prstGeom prst="rect">
            <a:avLst/>
          </a:prstGeom>
        </p:spPr>
        <p:txBody>
          <a:bodyPr wrap="none">
            <a:spAutoFit/>
          </a:bodyPr>
          <a:lstStyle/>
          <a:p>
            <a:r>
              <a:rPr lang="en-GB" sz="4400" dirty="0" err="1">
                <a:latin typeface="Arial" panose="020B0604020202020204" pitchFamily="34" charset="0"/>
                <a:cs typeface="Arial" panose="020B0604020202020204" pitchFamily="34" charset="0"/>
              </a:rPr>
              <a:t>ssess</a:t>
            </a:r>
            <a:r>
              <a:rPr lang="en-GB" sz="4400" dirty="0">
                <a:latin typeface="Arial" panose="020B0604020202020204" pitchFamily="34" charset="0"/>
                <a:cs typeface="Arial" panose="020B0604020202020204" pitchFamily="34" charset="0"/>
              </a:rPr>
              <a:t> – </a:t>
            </a:r>
            <a:r>
              <a:rPr lang="en-GB" sz="3600" b="1" dirty="0">
                <a:latin typeface="Arial" panose="020B0604020202020204" pitchFamily="34" charset="0"/>
                <a:cs typeface="Arial" panose="020B0604020202020204" pitchFamily="34" charset="0"/>
              </a:rPr>
              <a:t>Casualty Assessment </a:t>
            </a:r>
            <a:endParaRPr lang="en-GB" sz="4400" b="1" dirty="0">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B6A88372-B642-460D-85D2-9CB87CBBA017}"/>
              </a:ext>
            </a:extLst>
          </p:cNvPr>
          <p:cNvSpPr/>
          <p:nvPr/>
        </p:nvSpPr>
        <p:spPr>
          <a:xfrm>
            <a:off x="377060" y="578198"/>
            <a:ext cx="887860" cy="847484"/>
          </a:xfrm>
          <a:prstGeom prst="roundRect">
            <a:avLst/>
          </a:prstGeom>
          <a:solidFill>
            <a:srgbClr val="00829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Arial" panose="020B0604020202020204" pitchFamily="34" charset="0"/>
                <a:cs typeface="Arial" panose="020B0604020202020204" pitchFamily="34" charset="0"/>
              </a:rPr>
              <a:t>A</a:t>
            </a:r>
            <a:endParaRPr lang="en-GB" sz="32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7CCF955-A27E-495D-8A75-70942E2BC35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728790" y="4248416"/>
            <a:ext cx="2463209" cy="2609584"/>
          </a:xfrm>
          <a:prstGeom prst="rect">
            <a:avLst/>
          </a:prstGeom>
        </p:spPr>
      </p:pic>
      <p:pic>
        <p:nvPicPr>
          <p:cNvPr id="6" name="Picture 5">
            <a:extLst>
              <a:ext uri="{FF2B5EF4-FFF2-40B4-BE49-F238E27FC236}">
                <a16:creationId xmlns:a16="http://schemas.microsoft.com/office/drawing/2014/main" id="{0ECFC4F1-6616-4A77-9B66-D440D0192E80}"/>
              </a:ext>
            </a:extLst>
          </p:cNvPr>
          <p:cNvPicPr>
            <a:picLocks noChangeAspect="1"/>
          </p:cNvPicPr>
          <p:nvPr/>
        </p:nvPicPr>
        <p:blipFill>
          <a:blip r:embed="rId4"/>
          <a:stretch>
            <a:fillRect/>
          </a:stretch>
        </p:blipFill>
        <p:spPr>
          <a:xfrm>
            <a:off x="943820" y="1589490"/>
            <a:ext cx="8226887" cy="4986209"/>
          </a:xfrm>
          <a:prstGeom prst="rect">
            <a:avLst/>
          </a:prstGeom>
        </p:spPr>
      </p:pic>
    </p:spTree>
    <p:extLst>
      <p:ext uri="{BB962C8B-B14F-4D97-AF65-F5344CB8AC3E}">
        <p14:creationId xmlns:p14="http://schemas.microsoft.com/office/powerpoint/2010/main" val="2902431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B085D2-07BF-4E12-AF5E-A4B4FE7B3401}"/>
              </a:ext>
            </a:extLst>
          </p:cNvPr>
          <p:cNvSpPr/>
          <p:nvPr/>
        </p:nvSpPr>
        <p:spPr>
          <a:xfrm>
            <a:off x="1900001" y="2601600"/>
            <a:ext cx="2350323" cy="769441"/>
          </a:xfrm>
          <a:prstGeom prst="rect">
            <a:avLst/>
          </a:prstGeom>
        </p:spPr>
        <p:txBody>
          <a:bodyPr wrap="none">
            <a:spAutoFit/>
          </a:bodyPr>
          <a:lstStyle/>
          <a:p>
            <a:r>
              <a:rPr lang="en-GB" sz="4400" dirty="0" err="1">
                <a:latin typeface="Arial" panose="020B0604020202020204" pitchFamily="34" charset="0"/>
                <a:cs typeface="Arial" panose="020B0604020202020204" pitchFamily="34" charset="0"/>
              </a:rPr>
              <a:t>ehaviour</a:t>
            </a:r>
            <a:endParaRPr lang="en-GB" sz="4400"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E71ADD7A-86DE-495B-A200-BEF3FD6177A8}"/>
              </a:ext>
            </a:extLst>
          </p:cNvPr>
          <p:cNvSpPr/>
          <p:nvPr/>
        </p:nvSpPr>
        <p:spPr>
          <a:xfrm>
            <a:off x="1057861" y="2562578"/>
            <a:ext cx="887860" cy="84748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Arial" panose="020B0604020202020204" pitchFamily="34" charset="0"/>
                <a:cs typeface="Arial" panose="020B0604020202020204" pitchFamily="34" charset="0"/>
              </a:rPr>
              <a:t>B</a:t>
            </a:r>
            <a:endParaRPr lang="en-GB"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A55D255-A64A-491D-BAC3-37D6430AE1A6}"/>
              </a:ext>
            </a:extLst>
          </p:cNvPr>
          <p:cNvSpPr/>
          <p:nvPr/>
        </p:nvSpPr>
        <p:spPr>
          <a:xfrm>
            <a:off x="1900001" y="3646282"/>
            <a:ext cx="2853666" cy="769441"/>
          </a:xfrm>
          <a:prstGeom prst="rect">
            <a:avLst/>
          </a:prstGeom>
        </p:spPr>
        <p:txBody>
          <a:bodyPr wrap="none">
            <a:spAutoFit/>
          </a:bodyPr>
          <a:lstStyle/>
          <a:p>
            <a:r>
              <a:rPr lang="en-GB" sz="4400" dirty="0" err="1">
                <a:latin typeface="Arial" panose="020B0604020202020204" pitchFamily="34" charset="0"/>
                <a:cs typeface="Arial" panose="020B0604020202020204" pitchFamily="34" charset="0"/>
              </a:rPr>
              <a:t>ppearance</a:t>
            </a:r>
            <a:endParaRPr lang="en-GB" sz="4400" dirty="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6509EB0D-33C6-44FE-A79D-A8002265221A}"/>
              </a:ext>
            </a:extLst>
          </p:cNvPr>
          <p:cNvSpPr/>
          <p:nvPr/>
        </p:nvSpPr>
        <p:spPr>
          <a:xfrm>
            <a:off x="1057861" y="3607260"/>
            <a:ext cx="887860" cy="84748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Arial" panose="020B0604020202020204" pitchFamily="34" charset="0"/>
                <a:cs typeface="Arial" panose="020B0604020202020204" pitchFamily="34" charset="0"/>
              </a:rPr>
              <a:t>A</a:t>
            </a:r>
            <a:endParaRPr lang="en-GB" sz="32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1D405F2-3564-4D66-AA2E-D25E4630B960}"/>
              </a:ext>
            </a:extLst>
          </p:cNvPr>
          <p:cNvSpPr/>
          <p:nvPr/>
        </p:nvSpPr>
        <p:spPr>
          <a:xfrm>
            <a:off x="1900001" y="4763904"/>
            <a:ext cx="3321743" cy="769441"/>
          </a:xfrm>
          <a:prstGeom prst="rect">
            <a:avLst/>
          </a:prstGeom>
        </p:spPr>
        <p:txBody>
          <a:bodyPr wrap="none">
            <a:spAutoFit/>
          </a:bodyPr>
          <a:lstStyle/>
          <a:p>
            <a:r>
              <a:rPr lang="en-GB" sz="4400" dirty="0" err="1">
                <a:latin typeface="Arial" panose="020B0604020202020204" pitchFamily="34" charset="0"/>
                <a:cs typeface="Arial" panose="020B0604020202020204" pitchFamily="34" charset="0"/>
              </a:rPr>
              <a:t>issemination</a:t>
            </a:r>
            <a:endParaRPr lang="en-GB" sz="4400" dirty="0">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992DABE5-259C-44F9-B0E2-49EA047ACA61}"/>
              </a:ext>
            </a:extLst>
          </p:cNvPr>
          <p:cNvSpPr/>
          <p:nvPr/>
        </p:nvSpPr>
        <p:spPr>
          <a:xfrm>
            <a:off x="1057861" y="4724882"/>
            <a:ext cx="887860" cy="84748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Arial" panose="020B0604020202020204" pitchFamily="34" charset="0"/>
                <a:cs typeface="Arial" panose="020B0604020202020204" pitchFamily="34" charset="0"/>
              </a:rPr>
              <a:t>D</a:t>
            </a:r>
            <a:endParaRPr lang="en-GB" sz="32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1A01EF50-C141-490B-8B9F-351A955FF0FE}"/>
              </a:ext>
            </a:extLst>
          </p:cNvPr>
          <p:cNvSpPr/>
          <p:nvPr/>
        </p:nvSpPr>
        <p:spPr>
          <a:xfrm>
            <a:off x="6623433" y="1561931"/>
            <a:ext cx="1439818" cy="769441"/>
          </a:xfrm>
          <a:prstGeom prst="rect">
            <a:avLst/>
          </a:prstGeom>
        </p:spPr>
        <p:txBody>
          <a:bodyPr wrap="none">
            <a:spAutoFit/>
          </a:bodyPr>
          <a:lstStyle/>
          <a:p>
            <a:r>
              <a:rPr lang="en-GB" sz="4400" dirty="0" err="1">
                <a:latin typeface="Arial" panose="020B0604020202020204" pitchFamily="34" charset="0"/>
                <a:cs typeface="Arial" panose="020B0604020202020204" pitchFamily="34" charset="0"/>
              </a:rPr>
              <a:t>olour</a:t>
            </a:r>
            <a:endParaRPr lang="en-GB" sz="4400" dirty="0">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633EBB00-AC2A-429B-B159-4AFFFC04D4CF}"/>
              </a:ext>
            </a:extLst>
          </p:cNvPr>
          <p:cNvSpPr/>
          <p:nvPr/>
        </p:nvSpPr>
        <p:spPr>
          <a:xfrm>
            <a:off x="5781293" y="1522909"/>
            <a:ext cx="887860" cy="84748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Arial" panose="020B0604020202020204" pitchFamily="34" charset="0"/>
                <a:cs typeface="Arial" panose="020B0604020202020204" pitchFamily="34" charset="0"/>
              </a:rPr>
              <a:t>C</a:t>
            </a:r>
            <a:endParaRPr lang="en-GB" sz="3200" b="1"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415DE132-5CAE-4B29-B843-34D63764DDF2}"/>
              </a:ext>
            </a:extLst>
          </p:cNvPr>
          <p:cNvSpPr/>
          <p:nvPr/>
        </p:nvSpPr>
        <p:spPr>
          <a:xfrm>
            <a:off x="6623433" y="2618615"/>
            <a:ext cx="1314784" cy="769441"/>
          </a:xfrm>
          <a:prstGeom prst="rect">
            <a:avLst/>
          </a:prstGeom>
        </p:spPr>
        <p:txBody>
          <a:bodyPr wrap="none">
            <a:spAutoFit/>
          </a:bodyPr>
          <a:lstStyle/>
          <a:p>
            <a:r>
              <a:rPr lang="en-GB" sz="4400" dirty="0" err="1">
                <a:latin typeface="Arial" panose="020B0604020202020204" pitchFamily="34" charset="0"/>
                <a:cs typeface="Arial" panose="020B0604020202020204" pitchFamily="34" charset="0"/>
              </a:rPr>
              <a:t>odur</a:t>
            </a:r>
            <a:endParaRPr lang="en-GB" sz="4400"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46E606A1-7598-4ABC-ADC6-C26EE5598172}"/>
              </a:ext>
            </a:extLst>
          </p:cNvPr>
          <p:cNvSpPr/>
          <p:nvPr/>
        </p:nvSpPr>
        <p:spPr>
          <a:xfrm>
            <a:off x="5781293" y="2579593"/>
            <a:ext cx="887860" cy="84748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Arial" panose="020B0604020202020204" pitchFamily="34" charset="0"/>
                <a:cs typeface="Arial" panose="020B0604020202020204" pitchFamily="34" charset="0"/>
              </a:rPr>
              <a:t>O</a:t>
            </a:r>
            <a:endParaRPr lang="en-GB" sz="3200" b="1"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52AA04F4-5475-4A52-9580-26B38B16DE06}"/>
              </a:ext>
            </a:extLst>
          </p:cNvPr>
          <p:cNvSpPr/>
          <p:nvPr/>
        </p:nvSpPr>
        <p:spPr>
          <a:xfrm>
            <a:off x="6623433" y="3671749"/>
            <a:ext cx="2098651" cy="769441"/>
          </a:xfrm>
          <a:prstGeom prst="rect">
            <a:avLst/>
          </a:prstGeom>
        </p:spPr>
        <p:txBody>
          <a:bodyPr wrap="none">
            <a:spAutoFit/>
          </a:bodyPr>
          <a:lstStyle/>
          <a:p>
            <a:r>
              <a:rPr lang="en-GB" sz="4400" dirty="0" err="1">
                <a:latin typeface="Arial" panose="020B0604020202020204" pitchFamily="34" charset="0"/>
                <a:cs typeface="Arial" panose="020B0604020202020204" pitchFamily="34" charset="0"/>
              </a:rPr>
              <a:t>ikeness</a:t>
            </a:r>
            <a:endParaRPr lang="en-GB" sz="4400" dirty="0">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52C41984-DED2-40FF-9AC1-72943E8B49C6}"/>
              </a:ext>
            </a:extLst>
          </p:cNvPr>
          <p:cNvSpPr/>
          <p:nvPr/>
        </p:nvSpPr>
        <p:spPr>
          <a:xfrm>
            <a:off x="5781293" y="3632727"/>
            <a:ext cx="887860" cy="84748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Arial" panose="020B0604020202020204" pitchFamily="34" charset="0"/>
                <a:cs typeface="Arial" panose="020B0604020202020204" pitchFamily="34" charset="0"/>
              </a:rPr>
              <a:t>L</a:t>
            </a:r>
            <a:endParaRPr lang="en-GB" sz="3200" b="1"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F5BD00BD-CFEC-45AE-8719-3FA16C3BD5E2}"/>
              </a:ext>
            </a:extLst>
          </p:cNvPr>
          <p:cNvSpPr/>
          <p:nvPr/>
        </p:nvSpPr>
        <p:spPr>
          <a:xfrm>
            <a:off x="6623433" y="4763904"/>
            <a:ext cx="2350323" cy="769441"/>
          </a:xfrm>
          <a:prstGeom prst="rect">
            <a:avLst/>
          </a:prstGeom>
        </p:spPr>
        <p:txBody>
          <a:bodyPr wrap="none">
            <a:spAutoFit/>
          </a:bodyPr>
          <a:lstStyle/>
          <a:p>
            <a:r>
              <a:rPr lang="en-GB" sz="4400" dirty="0" err="1">
                <a:latin typeface="Arial" panose="020B0604020202020204" pitchFamily="34" charset="0"/>
                <a:cs typeface="Arial" panose="020B0604020202020204" pitchFamily="34" charset="0"/>
              </a:rPr>
              <a:t>eliberate</a:t>
            </a:r>
            <a:endParaRPr lang="en-GB" sz="4400" dirty="0">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2DED8895-227C-4D96-B0F3-C08C47BB75AC}"/>
              </a:ext>
            </a:extLst>
          </p:cNvPr>
          <p:cNvSpPr/>
          <p:nvPr/>
        </p:nvSpPr>
        <p:spPr>
          <a:xfrm>
            <a:off x="5781293" y="4724882"/>
            <a:ext cx="887860" cy="84748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Arial" panose="020B0604020202020204" pitchFamily="34" charset="0"/>
                <a:cs typeface="Arial" panose="020B0604020202020204" pitchFamily="34" charset="0"/>
              </a:rPr>
              <a:t>D</a:t>
            </a:r>
            <a:endParaRPr lang="en-GB" sz="3200" b="1"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4959BCB1-4BD1-4099-A985-B156DB30663B}"/>
              </a:ext>
            </a:extLst>
          </p:cNvPr>
          <p:cNvSpPr/>
          <p:nvPr/>
        </p:nvSpPr>
        <p:spPr>
          <a:xfrm>
            <a:off x="6623433" y="5856059"/>
            <a:ext cx="2473754" cy="769441"/>
          </a:xfrm>
          <a:prstGeom prst="rect">
            <a:avLst/>
          </a:prstGeom>
        </p:spPr>
        <p:txBody>
          <a:bodyPr wrap="none">
            <a:spAutoFit/>
          </a:bodyPr>
          <a:lstStyle/>
          <a:p>
            <a:r>
              <a:rPr lang="en-GB" sz="4400" dirty="0" err="1">
                <a:latin typeface="Arial" panose="020B0604020202020204" pitchFamily="34" charset="0"/>
                <a:cs typeface="Arial" panose="020B0604020202020204" pitchFamily="34" charset="0"/>
              </a:rPr>
              <a:t>ymptoms</a:t>
            </a:r>
            <a:endParaRPr lang="en-GB" sz="4400"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1A8DF67A-9A09-4B72-9820-23B02AD2001C}"/>
              </a:ext>
            </a:extLst>
          </p:cNvPr>
          <p:cNvSpPr/>
          <p:nvPr/>
        </p:nvSpPr>
        <p:spPr>
          <a:xfrm>
            <a:off x="5781293" y="5817037"/>
            <a:ext cx="887860" cy="84748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Arial" panose="020B0604020202020204" pitchFamily="34" charset="0"/>
                <a:cs typeface="Arial" panose="020B0604020202020204" pitchFamily="34" charset="0"/>
              </a:rPr>
              <a:t>S</a:t>
            </a:r>
            <a:endParaRPr lang="en-GB" sz="3200" b="1"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8D3D41B9-0431-4A49-BA67-115841ABBE89}"/>
              </a:ext>
            </a:extLst>
          </p:cNvPr>
          <p:cNvSpPr/>
          <p:nvPr/>
        </p:nvSpPr>
        <p:spPr>
          <a:xfrm>
            <a:off x="1219200" y="617220"/>
            <a:ext cx="7547772" cy="769441"/>
          </a:xfrm>
          <a:prstGeom prst="rect">
            <a:avLst/>
          </a:prstGeom>
        </p:spPr>
        <p:txBody>
          <a:bodyPr wrap="none">
            <a:spAutoFit/>
          </a:bodyPr>
          <a:lstStyle/>
          <a:p>
            <a:r>
              <a:rPr lang="en-GB" sz="4400" dirty="0" err="1">
                <a:latin typeface="Arial" panose="020B0604020202020204" pitchFamily="34" charset="0"/>
                <a:cs typeface="Arial" panose="020B0604020202020204" pitchFamily="34" charset="0"/>
              </a:rPr>
              <a:t>ssess</a:t>
            </a:r>
            <a:r>
              <a:rPr lang="en-GB" sz="4400" dirty="0">
                <a:latin typeface="Arial" panose="020B0604020202020204" pitchFamily="34" charset="0"/>
                <a:cs typeface="Arial" panose="020B0604020202020204" pitchFamily="34" charset="0"/>
              </a:rPr>
              <a:t> – </a:t>
            </a:r>
            <a:r>
              <a:rPr lang="en-GB" sz="3600" b="1" dirty="0">
                <a:latin typeface="Arial" panose="020B0604020202020204" pitchFamily="34" charset="0"/>
                <a:cs typeface="Arial" panose="020B0604020202020204" pitchFamily="34" charset="0"/>
              </a:rPr>
              <a:t>Substance Assessment </a:t>
            </a:r>
            <a:endParaRPr lang="en-GB" sz="4400" b="1" dirty="0">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87FE428D-1572-4D25-A397-0E47A0F6D053}"/>
              </a:ext>
            </a:extLst>
          </p:cNvPr>
          <p:cNvSpPr/>
          <p:nvPr/>
        </p:nvSpPr>
        <p:spPr>
          <a:xfrm>
            <a:off x="377060" y="578198"/>
            <a:ext cx="887860" cy="847484"/>
          </a:xfrm>
          <a:prstGeom prst="roundRect">
            <a:avLst/>
          </a:prstGeom>
          <a:solidFill>
            <a:srgbClr val="00829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Arial" panose="020B0604020202020204" pitchFamily="34" charset="0"/>
                <a:cs typeface="Arial" panose="020B0604020202020204" pitchFamily="34" charset="0"/>
              </a:rPr>
              <a:t>A</a:t>
            </a:r>
            <a:endParaRPr lang="en-GB" sz="3200" b="1" dirty="0">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0FECBA7C-7944-47A5-93F0-93CF1C04E26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728790" y="4248416"/>
            <a:ext cx="2463209" cy="2609584"/>
          </a:xfrm>
          <a:prstGeom prst="rect">
            <a:avLst/>
          </a:prstGeom>
        </p:spPr>
      </p:pic>
    </p:spTree>
    <p:extLst>
      <p:ext uri="{BB962C8B-B14F-4D97-AF65-F5344CB8AC3E}">
        <p14:creationId xmlns:p14="http://schemas.microsoft.com/office/powerpoint/2010/main" val="2943007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321706-D84E-4EFC-99B3-ADE6A18520DA}"/>
              </a:ext>
            </a:extLst>
          </p:cNvPr>
          <p:cNvSpPr/>
          <p:nvPr/>
        </p:nvSpPr>
        <p:spPr>
          <a:xfrm>
            <a:off x="1219200" y="617220"/>
            <a:ext cx="1252266" cy="769441"/>
          </a:xfrm>
          <a:prstGeom prst="rect">
            <a:avLst/>
          </a:prstGeom>
        </p:spPr>
        <p:txBody>
          <a:bodyPr wrap="none">
            <a:spAutoFit/>
          </a:bodyPr>
          <a:lstStyle/>
          <a:p>
            <a:r>
              <a:rPr lang="en-GB" sz="4400" dirty="0" err="1">
                <a:latin typeface="Arial" panose="020B0604020202020204" pitchFamily="34" charset="0"/>
                <a:cs typeface="Arial" panose="020B0604020202020204" pitchFamily="34" charset="0"/>
              </a:rPr>
              <a:t>eact</a:t>
            </a:r>
            <a:endParaRPr lang="en-GB" sz="4400"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C4D8101E-72CA-420B-B067-E5D29A146650}"/>
              </a:ext>
            </a:extLst>
          </p:cNvPr>
          <p:cNvSpPr/>
          <p:nvPr/>
        </p:nvSpPr>
        <p:spPr>
          <a:xfrm>
            <a:off x="377060" y="578198"/>
            <a:ext cx="887860" cy="847484"/>
          </a:xfrm>
          <a:prstGeom prst="roundRect">
            <a:avLst/>
          </a:prstGeom>
          <a:solidFill>
            <a:srgbClr val="0F003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Arial" panose="020B0604020202020204" pitchFamily="34" charset="0"/>
                <a:cs typeface="Arial" panose="020B0604020202020204" pitchFamily="34" charset="0"/>
              </a:rPr>
              <a:t>R</a:t>
            </a:r>
            <a:endParaRPr lang="en-GB" sz="32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00EE339-2E86-4252-99C6-F94491FD1040}"/>
              </a:ext>
            </a:extLst>
          </p:cNvPr>
          <p:cNvSpPr txBox="1"/>
          <p:nvPr/>
        </p:nvSpPr>
        <p:spPr>
          <a:xfrm>
            <a:off x="2907139" y="617219"/>
            <a:ext cx="9284861" cy="769441"/>
          </a:xfrm>
          <a:prstGeom prst="rect">
            <a:avLst/>
          </a:prstGeom>
          <a:noFill/>
        </p:spPr>
        <p:txBody>
          <a:bodyPr wrap="square" rtlCol="0">
            <a:spAutoFit/>
          </a:bodyPr>
          <a:lstStyle/>
          <a:p>
            <a:r>
              <a:rPr lang="en-GB" sz="4000" b="1" dirty="0">
                <a:latin typeface="Arial" panose="020B0604020202020204" pitchFamily="34" charset="0"/>
                <a:cs typeface="Arial" panose="020B0604020202020204" pitchFamily="34" charset="0"/>
              </a:rPr>
              <a:t>Safety</a:t>
            </a:r>
            <a:r>
              <a:rPr lang="en-GB" sz="4400" b="1" dirty="0">
                <a:latin typeface="Arial" panose="020B0604020202020204" pitchFamily="34" charset="0"/>
                <a:cs typeface="Arial" panose="020B0604020202020204" pitchFamily="34" charset="0"/>
              </a:rPr>
              <a:t> Advice to Responders</a:t>
            </a:r>
            <a:endParaRPr lang="en-GB"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747D022-05EC-4E05-8DB6-058C8BE031B8}"/>
              </a:ext>
            </a:extLst>
          </p:cNvPr>
          <p:cNvSpPr/>
          <p:nvPr/>
        </p:nvSpPr>
        <p:spPr>
          <a:xfrm>
            <a:off x="377060" y="1755487"/>
            <a:ext cx="9893301" cy="4524315"/>
          </a:xfrm>
          <a:prstGeom prst="rect">
            <a:avLst/>
          </a:prstGeom>
        </p:spPr>
        <p:txBody>
          <a:bodyPr wrap="square">
            <a:spAutoFit/>
          </a:bodyPr>
          <a:lstStyle/>
          <a:p>
            <a:pPr algn="ctr"/>
            <a:r>
              <a:rPr lang="en-GB" sz="2400" dirty="0">
                <a:latin typeface="Arial" panose="020B0604020202020204" pitchFamily="34" charset="0"/>
                <a:cs typeface="Arial" panose="020B0604020202020204" pitchFamily="34" charset="0"/>
              </a:rPr>
              <a:t>Whilst life saving actions for the Public is the focus there needs to be safety priorities for Responders</a:t>
            </a:r>
          </a:p>
          <a:p>
            <a:pPr algn="ctr"/>
            <a:endParaRPr lang="en-GB" sz="2400" dirty="0">
              <a:latin typeface="Arial" panose="020B0604020202020204" pitchFamily="34" charset="0"/>
              <a:cs typeface="Arial" panose="020B0604020202020204" pitchFamily="34" charset="0"/>
            </a:endParaRPr>
          </a:p>
          <a:p>
            <a:pPr algn="ctr"/>
            <a:r>
              <a:rPr lang="en-GB" sz="2400" b="1" u="sng" dirty="0">
                <a:latin typeface="Arial" panose="020B0604020202020204" pitchFamily="34" charset="0"/>
                <a:cs typeface="Arial" panose="020B0604020202020204" pitchFamily="34" charset="0"/>
              </a:rPr>
              <a:t>Priority</a:t>
            </a:r>
            <a:r>
              <a:rPr lang="en-GB" sz="2400" b="1" dirty="0">
                <a:latin typeface="Arial" panose="020B0604020202020204" pitchFamily="34" charset="0"/>
                <a:cs typeface="Arial" panose="020B0604020202020204" pitchFamily="34" charset="0"/>
              </a:rPr>
              <a:t> communication to Responders:</a:t>
            </a:r>
          </a:p>
          <a:p>
            <a:pPr marL="342900" indent="-342900">
              <a:buClr>
                <a:schemeClr val="tx1"/>
              </a:buClr>
              <a:buFont typeface="Arial" panose="020B0604020202020204" pitchFamily="34" charset="0"/>
              <a:buChar char="•"/>
            </a:pPr>
            <a:r>
              <a:rPr lang="en-GB" sz="2400" b="1" dirty="0">
                <a:latin typeface="Arial" panose="020B0604020202020204" pitchFamily="34" charset="0"/>
                <a:cs typeface="Arial" panose="020B0604020202020204" pitchFamily="34" charset="0"/>
              </a:rPr>
              <a:t>DO NOT </a:t>
            </a:r>
            <a:r>
              <a:rPr lang="en-GB" sz="2400" dirty="0">
                <a:latin typeface="Arial" panose="020B0604020202020204" pitchFamily="34" charset="0"/>
                <a:cs typeface="Arial" panose="020B0604020202020204" pitchFamily="34" charset="0"/>
              </a:rPr>
              <a:t>take risks without appropriate training or PPE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If there are incapacitated casualties for no explainable reason they </a:t>
            </a:r>
            <a:r>
              <a:rPr lang="en-GB" sz="2400" b="1" dirty="0">
                <a:latin typeface="Arial" panose="020B0604020202020204" pitchFamily="34" charset="0"/>
                <a:cs typeface="Arial" panose="020B0604020202020204" pitchFamily="34" charset="0"/>
              </a:rPr>
              <a:t>MUST NOT PROCEED</a:t>
            </a:r>
            <a:r>
              <a:rPr lang="en-GB" sz="2400" dirty="0">
                <a:latin typeface="Arial" panose="020B0604020202020204" pitchFamily="34" charset="0"/>
                <a:cs typeface="Arial" panose="020B0604020202020204" pitchFamily="34" charset="0"/>
              </a:rPr>
              <a:t> any closer.</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Approach incident ideally from an </a:t>
            </a:r>
            <a:r>
              <a:rPr lang="en-GB" sz="2400" b="1" dirty="0">
                <a:latin typeface="Arial" panose="020B0604020202020204" pitchFamily="34" charset="0"/>
                <a:cs typeface="Arial" panose="020B0604020202020204" pitchFamily="34" charset="0"/>
              </a:rPr>
              <a:t>uphill/upwind </a:t>
            </a:r>
            <a:r>
              <a:rPr lang="en-GB" sz="2400" dirty="0">
                <a:latin typeface="Arial" panose="020B0604020202020204" pitchFamily="34" charset="0"/>
                <a:cs typeface="Arial" panose="020B0604020202020204" pitchFamily="34" charset="0"/>
              </a:rPr>
              <a:t>direction</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Use caution, keep a safe distance to avoid exposure to themselves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Consider using Public Address systems to assist in calling people towards them.</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Take steps to prevent cross-contamination.</a:t>
            </a:r>
          </a:p>
        </p:txBody>
      </p:sp>
      <p:pic>
        <p:nvPicPr>
          <p:cNvPr id="10" name="Picture 9">
            <a:extLst>
              <a:ext uri="{FF2B5EF4-FFF2-40B4-BE49-F238E27FC236}">
                <a16:creationId xmlns:a16="http://schemas.microsoft.com/office/drawing/2014/main" id="{316FAF34-C595-441F-9994-ED709B88C70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728790" y="4248416"/>
            <a:ext cx="2463209" cy="2609584"/>
          </a:xfrm>
          <a:prstGeom prst="rect">
            <a:avLst/>
          </a:prstGeom>
        </p:spPr>
      </p:pic>
    </p:spTree>
    <p:extLst>
      <p:ext uri="{BB962C8B-B14F-4D97-AF65-F5344CB8AC3E}">
        <p14:creationId xmlns:p14="http://schemas.microsoft.com/office/powerpoint/2010/main" val="1396802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321706-D84E-4EFC-99B3-ADE6A18520DA}"/>
              </a:ext>
            </a:extLst>
          </p:cNvPr>
          <p:cNvSpPr/>
          <p:nvPr/>
        </p:nvSpPr>
        <p:spPr>
          <a:xfrm>
            <a:off x="1219200" y="617220"/>
            <a:ext cx="1252266" cy="769441"/>
          </a:xfrm>
          <a:prstGeom prst="rect">
            <a:avLst/>
          </a:prstGeom>
        </p:spPr>
        <p:txBody>
          <a:bodyPr wrap="none">
            <a:spAutoFit/>
          </a:bodyPr>
          <a:lstStyle/>
          <a:p>
            <a:r>
              <a:rPr lang="en-GB" sz="4400" dirty="0" err="1">
                <a:latin typeface="Arial" panose="020B0604020202020204" pitchFamily="34" charset="0"/>
                <a:cs typeface="Arial" panose="020B0604020202020204" pitchFamily="34" charset="0"/>
              </a:rPr>
              <a:t>eact</a:t>
            </a:r>
            <a:endParaRPr lang="en-GB" sz="4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00EE339-2E86-4252-99C6-F94491FD1040}"/>
              </a:ext>
            </a:extLst>
          </p:cNvPr>
          <p:cNvSpPr txBox="1"/>
          <p:nvPr/>
        </p:nvSpPr>
        <p:spPr>
          <a:xfrm>
            <a:off x="2907139" y="617220"/>
            <a:ext cx="9284861" cy="769441"/>
          </a:xfrm>
          <a:prstGeom prst="rect">
            <a:avLst/>
          </a:prstGeom>
          <a:noFill/>
        </p:spPr>
        <p:txBody>
          <a:bodyPr wrap="square" rtlCol="0">
            <a:spAutoFit/>
          </a:bodyPr>
          <a:lstStyle/>
          <a:p>
            <a:r>
              <a:rPr lang="en-GB" sz="4000" b="1" dirty="0">
                <a:latin typeface="Arial" panose="020B0604020202020204" pitchFamily="34" charset="0"/>
                <a:cs typeface="Arial" panose="020B0604020202020204" pitchFamily="34" charset="0"/>
              </a:rPr>
              <a:t>Safety</a:t>
            </a:r>
            <a:r>
              <a:rPr lang="en-GB" sz="4400" b="1" dirty="0">
                <a:latin typeface="Arial" panose="020B0604020202020204" pitchFamily="34" charset="0"/>
                <a:cs typeface="Arial" panose="020B0604020202020204" pitchFamily="34" charset="0"/>
              </a:rPr>
              <a:t> Advice to the Public</a:t>
            </a:r>
            <a:endParaRPr lang="en-GB"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747D022-05EC-4E05-8DB6-058C8BE031B8}"/>
              </a:ext>
            </a:extLst>
          </p:cNvPr>
          <p:cNvSpPr/>
          <p:nvPr/>
        </p:nvSpPr>
        <p:spPr>
          <a:xfrm>
            <a:off x="215899" y="1679287"/>
            <a:ext cx="9867901" cy="4893647"/>
          </a:xfrm>
          <a:prstGeom prst="rect">
            <a:avLst/>
          </a:prstGeom>
        </p:spPr>
        <p:txBody>
          <a:bodyPr wrap="square">
            <a:spAutoFit/>
          </a:bodyPr>
          <a:lstStyle/>
          <a:p>
            <a:pPr algn="ctr"/>
            <a:r>
              <a:rPr lang="en-GB" sz="2400" dirty="0">
                <a:latin typeface="Arial" panose="020B0604020202020204" pitchFamily="34" charset="0"/>
                <a:cs typeface="Arial" panose="020B0604020202020204" pitchFamily="34" charset="0"/>
              </a:rPr>
              <a:t>If a person/s are suspected to be in a hazardous area, or could potentially be affected by a hazardous substance, they should be advised in accordance with the </a:t>
            </a:r>
            <a:r>
              <a:rPr lang="en-GB" sz="2400" b="1" dirty="0">
                <a:latin typeface="Arial" panose="020B0604020202020204" pitchFamily="34" charset="0"/>
                <a:cs typeface="Arial" panose="020B0604020202020204" pitchFamily="34" charset="0"/>
              </a:rPr>
              <a:t>REMOVE</a:t>
            </a:r>
            <a:r>
              <a:rPr lang="en-GB" sz="2400" dirty="0">
                <a:latin typeface="Arial" panose="020B0604020202020204" pitchFamily="34" charset="0"/>
                <a:cs typeface="Arial" panose="020B0604020202020204" pitchFamily="34" charset="0"/>
              </a:rPr>
              <a:t> principles.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Advise casualties that they should:</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Avoid </a:t>
            </a:r>
            <a:r>
              <a:rPr lang="en-US" sz="2400" b="1" dirty="0">
                <a:latin typeface="Arial" panose="020B0604020202020204" pitchFamily="34" charset="0"/>
                <a:cs typeface="Arial" panose="020B0604020202020204" pitchFamily="34" charset="0"/>
              </a:rPr>
              <a:t>eating, drinking, smoking </a:t>
            </a:r>
            <a:r>
              <a:rPr lang="en-US" sz="2400" dirty="0">
                <a:latin typeface="Arial" panose="020B0604020202020204" pitchFamily="34" charset="0"/>
                <a:cs typeface="Arial" panose="020B0604020202020204" pitchFamily="34" charset="0"/>
              </a:rPr>
              <a:t>or touching their face and eyes as this can increase the risk of further contamination through ingestion, inhalation and absorption;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Continue to move away </a:t>
            </a:r>
            <a:r>
              <a:rPr lang="en-US" sz="2400" b="1" dirty="0">
                <a:latin typeface="Arial" panose="020B0604020202020204" pitchFamily="34" charset="0"/>
                <a:cs typeface="Arial" panose="020B0604020202020204" pitchFamily="34" charset="0"/>
              </a:rPr>
              <a:t>upwind</a:t>
            </a:r>
            <a:r>
              <a:rPr lang="en-US" sz="2400" dirty="0">
                <a:latin typeface="Arial" panose="020B0604020202020204" pitchFamily="34" charset="0"/>
                <a:cs typeface="Arial" panose="020B0604020202020204" pitchFamily="34" charset="0"/>
              </a:rPr>
              <a:t> and preferably </a:t>
            </a:r>
            <a:r>
              <a:rPr lang="en-US" sz="2400" b="1" dirty="0">
                <a:latin typeface="Arial" panose="020B0604020202020204" pitchFamily="34" charset="0"/>
                <a:cs typeface="Arial" panose="020B0604020202020204" pitchFamily="34" charset="0"/>
              </a:rPr>
              <a:t>uphill</a:t>
            </a:r>
            <a:r>
              <a:rPr lang="en-US" sz="2400" dirty="0">
                <a:latin typeface="Arial" panose="020B0604020202020204" pitchFamily="34" charset="0"/>
                <a:cs typeface="Arial" panose="020B0604020202020204" pitchFamily="34" charset="0"/>
              </a:rPr>
              <a:t> from the release;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Not to leave the area to seek hospital care as by doing so they may be putting themselves or others at risk by exposing them to contaminants which may be on their clothing or skin..</a:t>
            </a:r>
          </a:p>
        </p:txBody>
      </p:sp>
      <p:sp>
        <p:nvSpPr>
          <p:cNvPr id="11" name="Rectangle: Rounded Corners 10">
            <a:extLst>
              <a:ext uri="{FF2B5EF4-FFF2-40B4-BE49-F238E27FC236}">
                <a16:creationId xmlns:a16="http://schemas.microsoft.com/office/drawing/2014/main" id="{2A04D97E-7B76-4D1B-9F99-51BC9E0BEB94}"/>
              </a:ext>
            </a:extLst>
          </p:cNvPr>
          <p:cNvSpPr/>
          <p:nvPr/>
        </p:nvSpPr>
        <p:spPr>
          <a:xfrm>
            <a:off x="377060" y="578198"/>
            <a:ext cx="887860" cy="847484"/>
          </a:xfrm>
          <a:prstGeom prst="roundRect">
            <a:avLst/>
          </a:prstGeom>
          <a:solidFill>
            <a:srgbClr val="0F003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Arial" panose="020B0604020202020204" pitchFamily="34" charset="0"/>
                <a:cs typeface="Arial" panose="020B0604020202020204" pitchFamily="34" charset="0"/>
              </a:rPr>
              <a:t>R</a:t>
            </a:r>
            <a:endParaRPr lang="en-GB" sz="32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138C3E6-726D-40FD-AC73-E01FE4435DC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728790" y="4248416"/>
            <a:ext cx="2463209" cy="2609584"/>
          </a:xfrm>
          <a:prstGeom prst="rect">
            <a:avLst/>
          </a:prstGeom>
        </p:spPr>
      </p:pic>
    </p:spTree>
    <p:extLst>
      <p:ext uri="{BB962C8B-B14F-4D97-AF65-F5344CB8AC3E}">
        <p14:creationId xmlns:p14="http://schemas.microsoft.com/office/powerpoint/2010/main" val="3604834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321706-D84E-4EFC-99B3-ADE6A18520DA}"/>
              </a:ext>
            </a:extLst>
          </p:cNvPr>
          <p:cNvSpPr/>
          <p:nvPr/>
        </p:nvSpPr>
        <p:spPr>
          <a:xfrm>
            <a:off x="1219200" y="617220"/>
            <a:ext cx="1252266" cy="769441"/>
          </a:xfrm>
          <a:prstGeom prst="rect">
            <a:avLst/>
          </a:prstGeom>
        </p:spPr>
        <p:txBody>
          <a:bodyPr wrap="none">
            <a:spAutoFit/>
          </a:bodyPr>
          <a:lstStyle/>
          <a:p>
            <a:r>
              <a:rPr lang="en-GB" sz="4400" dirty="0" err="1">
                <a:latin typeface="Arial" panose="020B0604020202020204" pitchFamily="34" charset="0"/>
                <a:cs typeface="Arial" panose="020B0604020202020204" pitchFamily="34" charset="0"/>
              </a:rPr>
              <a:t>eact</a:t>
            </a:r>
            <a:endParaRPr lang="en-GB" sz="4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6CF370D-35FF-4150-8BC0-1D61CAE791D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12006" y="1386661"/>
            <a:ext cx="4972863" cy="5439945"/>
          </a:xfrm>
          <a:prstGeom prst="rect">
            <a:avLst/>
          </a:prstGeom>
        </p:spPr>
      </p:pic>
      <p:sp>
        <p:nvSpPr>
          <p:cNvPr id="7" name="TextBox 6">
            <a:extLst>
              <a:ext uri="{FF2B5EF4-FFF2-40B4-BE49-F238E27FC236}">
                <a16:creationId xmlns:a16="http://schemas.microsoft.com/office/drawing/2014/main" id="{825F4B1F-6BA8-434A-80D1-153C4A18A616}"/>
              </a:ext>
            </a:extLst>
          </p:cNvPr>
          <p:cNvSpPr txBox="1"/>
          <p:nvPr/>
        </p:nvSpPr>
        <p:spPr>
          <a:xfrm>
            <a:off x="3212006" y="617220"/>
            <a:ext cx="6042798" cy="769441"/>
          </a:xfrm>
          <a:prstGeom prst="rect">
            <a:avLst/>
          </a:prstGeom>
          <a:noFill/>
        </p:spPr>
        <p:txBody>
          <a:bodyPr wrap="square" rtlCol="0">
            <a:spAutoFit/>
          </a:bodyPr>
          <a:lstStyle/>
          <a:p>
            <a:r>
              <a:rPr lang="en-GB" sz="4400" b="1" dirty="0">
                <a:latin typeface="Arial" panose="020B0604020202020204" pitchFamily="34" charset="0"/>
                <a:cs typeface="Arial" panose="020B0604020202020204" pitchFamily="34" charset="0"/>
              </a:rPr>
              <a:t>Remove Principles</a:t>
            </a:r>
          </a:p>
        </p:txBody>
      </p:sp>
      <p:sp>
        <p:nvSpPr>
          <p:cNvPr id="8" name="Rectangle: Rounded Corners 7">
            <a:extLst>
              <a:ext uri="{FF2B5EF4-FFF2-40B4-BE49-F238E27FC236}">
                <a16:creationId xmlns:a16="http://schemas.microsoft.com/office/drawing/2014/main" id="{9313B965-FB2B-42B9-9ED9-9E4612EF5371}"/>
              </a:ext>
            </a:extLst>
          </p:cNvPr>
          <p:cNvSpPr/>
          <p:nvPr/>
        </p:nvSpPr>
        <p:spPr>
          <a:xfrm>
            <a:off x="377060" y="578198"/>
            <a:ext cx="887860" cy="847484"/>
          </a:xfrm>
          <a:prstGeom prst="roundRect">
            <a:avLst/>
          </a:prstGeom>
          <a:solidFill>
            <a:srgbClr val="0F003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Arial" panose="020B0604020202020204" pitchFamily="34" charset="0"/>
                <a:cs typeface="Arial" panose="020B0604020202020204" pitchFamily="34" charset="0"/>
              </a:rPr>
              <a:t>R</a:t>
            </a:r>
            <a:endParaRPr lang="en-GB" sz="3200" b="1"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CFD47493-ED1E-4C7C-9E62-E0019A64C16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728790" y="4248416"/>
            <a:ext cx="2463209" cy="2609584"/>
          </a:xfrm>
          <a:prstGeom prst="rect">
            <a:avLst/>
          </a:prstGeom>
        </p:spPr>
      </p:pic>
    </p:spTree>
    <p:extLst>
      <p:ext uri="{BB962C8B-B14F-4D97-AF65-F5344CB8AC3E}">
        <p14:creationId xmlns:p14="http://schemas.microsoft.com/office/powerpoint/2010/main" val="1181050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16ABA9-7A0D-41C6-9B02-3284EA5BB0CD}"/>
              </a:ext>
            </a:extLst>
          </p:cNvPr>
          <p:cNvSpPr txBox="1"/>
          <p:nvPr/>
        </p:nvSpPr>
        <p:spPr>
          <a:xfrm>
            <a:off x="469126" y="1854505"/>
            <a:ext cx="9284861" cy="769441"/>
          </a:xfrm>
          <a:prstGeom prst="rect">
            <a:avLst/>
          </a:prstGeom>
          <a:noFill/>
        </p:spPr>
        <p:txBody>
          <a:bodyPr wrap="square" rtlCol="0">
            <a:spAutoFit/>
          </a:bodyPr>
          <a:lstStyle/>
          <a:p>
            <a:r>
              <a:rPr lang="en-GB" sz="4400" b="1" dirty="0">
                <a:latin typeface="Arial" panose="020B0604020202020204" pitchFamily="34" charset="0"/>
                <a:cs typeface="Arial" panose="020B0604020202020204" pitchFamily="34" charset="0"/>
              </a:rPr>
              <a:t>Remove People From The Hazard</a:t>
            </a:r>
            <a:endParaRPr lang="en-GB"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ACBA990-6C76-45D8-9EB0-BAE00BB6055B}"/>
              </a:ext>
            </a:extLst>
          </p:cNvPr>
          <p:cNvSpPr/>
          <p:nvPr/>
        </p:nvSpPr>
        <p:spPr>
          <a:xfrm>
            <a:off x="304799" y="2711683"/>
            <a:ext cx="10115551" cy="3170099"/>
          </a:xfrm>
          <a:prstGeom prst="rect">
            <a:avLst/>
          </a:prstGeom>
        </p:spPr>
        <p:txBody>
          <a:bodyPr wrap="square">
            <a:spAutoFit/>
          </a:bodyPr>
          <a:lstStyle/>
          <a:p>
            <a:pPr algn="ctr"/>
            <a:endParaRPr lang="en-GB"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Fundamental to life-saving in the initial stages of an incident</a:t>
            </a: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Advise people to move away from area of gross contamination </a:t>
            </a:r>
            <a:r>
              <a:rPr lang="en-US" sz="2800" b="1" dirty="0">
                <a:latin typeface="Arial" panose="020B0604020202020204" pitchFamily="34" charset="0"/>
                <a:cs typeface="Arial" panose="020B0604020202020204" pitchFamily="34" charset="0"/>
              </a:rPr>
              <a:t>uphill and upwind</a:t>
            </a:r>
            <a:r>
              <a:rPr lang="en-US" sz="28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If possible, direct walking casualties to this area immediately.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Should commence within </a:t>
            </a:r>
            <a:r>
              <a:rPr lang="en-US" sz="2800" b="1" u="sng" dirty="0">
                <a:latin typeface="Arial" panose="020B0604020202020204" pitchFamily="34" charset="0"/>
                <a:cs typeface="Arial" panose="020B0604020202020204" pitchFamily="34" charset="0"/>
              </a:rPr>
              <a:t>15 minutes</a:t>
            </a:r>
            <a:r>
              <a:rPr lang="en-US" sz="2800" b="1" dirty="0">
                <a:latin typeface="Arial" panose="020B0604020202020204" pitchFamily="34" charset="0"/>
                <a:cs typeface="Arial" panose="020B0604020202020204" pitchFamily="34" charset="0"/>
              </a:rPr>
              <a:t>. </a:t>
            </a:r>
          </a:p>
        </p:txBody>
      </p:sp>
      <p:sp>
        <p:nvSpPr>
          <p:cNvPr id="10" name="Rectangle 9">
            <a:extLst>
              <a:ext uri="{FF2B5EF4-FFF2-40B4-BE49-F238E27FC236}">
                <a16:creationId xmlns:a16="http://schemas.microsoft.com/office/drawing/2014/main" id="{FA56A093-EF61-467A-A74C-ADF2D203FFF1}"/>
              </a:ext>
            </a:extLst>
          </p:cNvPr>
          <p:cNvSpPr/>
          <p:nvPr/>
        </p:nvSpPr>
        <p:spPr>
          <a:xfrm>
            <a:off x="1219200" y="617220"/>
            <a:ext cx="1252266" cy="769441"/>
          </a:xfrm>
          <a:prstGeom prst="rect">
            <a:avLst/>
          </a:prstGeom>
        </p:spPr>
        <p:txBody>
          <a:bodyPr wrap="none">
            <a:spAutoFit/>
          </a:bodyPr>
          <a:lstStyle/>
          <a:p>
            <a:r>
              <a:rPr lang="en-GB" sz="4400" dirty="0" err="1">
                <a:latin typeface="Arial" panose="020B0604020202020204" pitchFamily="34" charset="0"/>
                <a:cs typeface="Arial" panose="020B0604020202020204" pitchFamily="34" charset="0"/>
              </a:rPr>
              <a:t>eact</a:t>
            </a:r>
            <a:endParaRPr lang="en-GB" sz="4400" dirty="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B1BB5D7B-DA80-4413-9F74-DE93C9249F99}"/>
              </a:ext>
            </a:extLst>
          </p:cNvPr>
          <p:cNvSpPr/>
          <p:nvPr/>
        </p:nvSpPr>
        <p:spPr>
          <a:xfrm>
            <a:off x="377060" y="578198"/>
            <a:ext cx="887860" cy="847484"/>
          </a:xfrm>
          <a:prstGeom prst="roundRect">
            <a:avLst/>
          </a:prstGeom>
          <a:solidFill>
            <a:srgbClr val="0F003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Arial" panose="020B0604020202020204" pitchFamily="34" charset="0"/>
                <a:cs typeface="Arial" panose="020B0604020202020204" pitchFamily="34" charset="0"/>
              </a:rPr>
              <a:t>R</a:t>
            </a:r>
            <a:endParaRPr lang="en-GB" sz="3200" b="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F4B4D75-5DC9-45F5-A6BF-6B399BD24D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728790" y="4248416"/>
            <a:ext cx="2463209" cy="2609584"/>
          </a:xfrm>
          <a:prstGeom prst="rect">
            <a:avLst/>
          </a:prstGeom>
        </p:spPr>
      </p:pic>
      <p:pic>
        <p:nvPicPr>
          <p:cNvPr id="9" name="Picture 8">
            <a:extLst>
              <a:ext uri="{FF2B5EF4-FFF2-40B4-BE49-F238E27FC236}">
                <a16:creationId xmlns:a16="http://schemas.microsoft.com/office/drawing/2014/main" id="{CB8F1E5A-5858-42DC-A17E-951A6F05BA65}"/>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936" t="41644" r="70825" b="35219"/>
          <a:stretch/>
        </p:blipFill>
        <p:spPr>
          <a:xfrm>
            <a:off x="9791200" y="976218"/>
            <a:ext cx="1816040" cy="1896302"/>
          </a:xfrm>
          <a:prstGeom prst="rect">
            <a:avLst/>
          </a:prstGeom>
        </p:spPr>
      </p:pic>
    </p:spTree>
    <p:extLst>
      <p:ext uri="{BB962C8B-B14F-4D97-AF65-F5344CB8AC3E}">
        <p14:creationId xmlns:p14="http://schemas.microsoft.com/office/powerpoint/2010/main" val="2463194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D2DD4F-CE34-4A78-A0D2-BBA8B7DB80F7}"/>
              </a:ext>
            </a:extLst>
          </p:cNvPr>
          <p:cNvSpPr txBox="1"/>
          <p:nvPr/>
        </p:nvSpPr>
        <p:spPr>
          <a:xfrm>
            <a:off x="478652" y="1802215"/>
            <a:ext cx="7027048" cy="1446550"/>
          </a:xfrm>
          <a:prstGeom prst="rect">
            <a:avLst/>
          </a:prstGeom>
          <a:noFill/>
        </p:spPr>
        <p:txBody>
          <a:bodyPr wrap="square" rtlCol="0">
            <a:spAutoFit/>
          </a:bodyPr>
          <a:lstStyle/>
          <a:p>
            <a:r>
              <a:rPr lang="en-GB" sz="4400" b="1" dirty="0">
                <a:latin typeface="Arial" panose="020B0604020202020204" pitchFamily="34" charset="0"/>
                <a:cs typeface="Arial" panose="020B0604020202020204" pitchFamily="34" charset="0"/>
              </a:rPr>
              <a:t>Remove Outer Clothing</a:t>
            </a:r>
            <a:endParaRPr lang="en-GB" sz="8000" b="1" dirty="0">
              <a:latin typeface="Arial" panose="020B060402020202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63AD9FF-E126-4D30-AC60-FCC987D07DF9}"/>
              </a:ext>
            </a:extLst>
          </p:cNvPr>
          <p:cNvSpPr/>
          <p:nvPr/>
        </p:nvSpPr>
        <p:spPr>
          <a:xfrm>
            <a:off x="242887" y="2967812"/>
            <a:ext cx="9929813" cy="3108543"/>
          </a:xfrm>
          <a:prstGeom prst="rect">
            <a:avLst/>
          </a:prstGeom>
        </p:spPr>
        <p:txBody>
          <a:bodyPr wrap="square">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Procedure to be conducted by casualty themselves.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Avoid removing clothing over their head.</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Emergency services to facilitate from a distance.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Issue disrobe packs from FRS appliance as a priority and remove all clothing.</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If possible consider the welfare and dignity of the casualties. </a:t>
            </a:r>
            <a:endParaRPr lang="en-GB" sz="28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86F1B5C-3824-41A7-93B4-35BF17E59CCD}"/>
              </a:ext>
            </a:extLst>
          </p:cNvPr>
          <p:cNvSpPr/>
          <p:nvPr/>
        </p:nvSpPr>
        <p:spPr>
          <a:xfrm>
            <a:off x="1219200" y="617220"/>
            <a:ext cx="1252266" cy="769441"/>
          </a:xfrm>
          <a:prstGeom prst="rect">
            <a:avLst/>
          </a:prstGeom>
        </p:spPr>
        <p:txBody>
          <a:bodyPr wrap="square">
            <a:spAutoFit/>
          </a:bodyPr>
          <a:lstStyle/>
          <a:p>
            <a:r>
              <a:rPr lang="en-GB" sz="4400" dirty="0" err="1">
                <a:latin typeface="Arial" panose="020B0604020202020204" pitchFamily="34" charset="0"/>
                <a:cs typeface="Arial" panose="020B0604020202020204" pitchFamily="34" charset="0"/>
              </a:rPr>
              <a:t>eact</a:t>
            </a:r>
            <a:endParaRPr lang="en-GB" sz="4400"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9CC17649-5CBF-40A6-BBE8-25AD389E6680}"/>
              </a:ext>
            </a:extLst>
          </p:cNvPr>
          <p:cNvSpPr/>
          <p:nvPr/>
        </p:nvSpPr>
        <p:spPr>
          <a:xfrm>
            <a:off x="377060" y="578198"/>
            <a:ext cx="887860" cy="847484"/>
          </a:xfrm>
          <a:prstGeom prst="roundRect">
            <a:avLst/>
          </a:prstGeom>
          <a:solidFill>
            <a:srgbClr val="0F003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Arial" panose="020B0604020202020204" pitchFamily="34" charset="0"/>
                <a:cs typeface="Arial" panose="020B0604020202020204" pitchFamily="34" charset="0"/>
              </a:rPr>
              <a:t>R</a:t>
            </a:r>
            <a:endParaRPr lang="en-GB" sz="3200" b="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F8A106E4-B55C-4B38-867A-C670995C165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728790" y="4248416"/>
            <a:ext cx="2463209" cy="2609584"/>
          </a:xfrm>
          <a:prstGeom prst="rect">
            <a:avLst/>
          </a:prstGeom>
        </p:spPr>
      </p:pic>
      <p:pic>
        <p:nvPicPr>
          <p:cNvPr id="8" name="Picture 7">
            <a:extLst>
              <a:ext uri="{FF2B5EF4-FFF2-40B4-BE49-F238E27FC236}">
                <a16:creationId xmlns:a16="http://schemas.microsoft.com/office/drawing/2014/main" id="{9CF613C3-EBB5-419D-8569-566F00766C62}"/>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8240" t="42017" r="40212" b="35403"/>
          <a:stretch/>
        </p:blipFill>
        <p:spPr>
          <a:xfrm>
            <a:off x="8896772" y="848441"/>
            <a:ext cx="1664035" cy="1907548"/>
          </a:xfrm>
          <a:prstGeom prst="rect">
            <a:avLst/>
          </a:prstGeom>
        </p:spPr>
      </p:pic>
    </p:spTree>
    <p:extLst>
      <p:ext uri="{BB962C8B-B14F-4D97-AF65-F5344CB8AC3E}">
        <p14:creationId xmlns:p14="http://schemas.microsoft.com/office/powerpoint/2010/main" val="875349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01DA36-1287-4DC5-A8F2-6770D6222771}"/>
              </a:ext>
            </a:extLst>
          </p:cNvPr>
          <p:cNvSpPr txBox="1"/>
          <p:nvPr/>
        </p:nvSpPr>
        <p:spPr>
          <a:xfrm>
            <a:off x="507227" y="1668002"/>
            <a:ext cx="7474723" cy="769441"/>
          </a:xfrm>
          <a:prstGeom prst="rect">
            <a:avLst/>
          </a:prstGeom>
          <a:noFill/>
        </p:spPr>
        <p:txBody>
          <a:bodyPr wrap="square" rtlCol="0">
            <a:spAutoFit/>
          </a:bodyPr>
          <a:lstStyle/>
          <a:p>
            <a:r>
              <a:rPr lang="en-GB" sz="4400" b="1" dirty="0">
                <a:latin typeface="Arial" panose="020B0604020202020204" pitchFamily="34" charset="0"/>
                <a:cs typeface="Arial" panose="020B0604020202020204" pitchFamily="34" charset="0"/>
              </a:rPr>
              <a:t>Remove The Substance</a:t>
            </a:r>
          </a:p>
        </p:txBody>
      </p:sp>
      <p:sp>
        <p:nvSpPr>
          <p:cNvPr id="5" name="Rectangle 4">
            <a:extLst>
              <a:ext uri="{FF2B5EF4-FFF2-40B4-BE49-F238E27FC236}">
                <a16:creationId xmlns:a16="http://schemas.microsoft.com/office/drawing/2014/main" id="{EA0F4EF0-90F3-4096-88BB-DEABDBE96218}"/>
              </a:ext>
            </a:extLst>
          </p:cNvPr>
          <p:cNvSpPr/>
          <p:nvPr/>
        </p:nvSpPr>
        <p:spPr>
          <a:xfrm>
            <a:off x="228600" y="2595956"/>
            <a:ext cx="9639688" cy="3908762"/>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(Improvised Decontamination)</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lvl="1" algn="ctr"/>
            <a:r>
              <a:rPr lang="en-US" sz="2000" b="1" dirty="0">
                <a:latin typeface="Arial" panose="020B0604020202020204" pitchFamily="34" charset="0"/>
                <a:cs typeface="Arial" panose="020B0604020202020204" pitchFamily="34" charset="0"/>
              </a:rPr>
              <a:t>Improvised decontamination is the use of one or more immediately available methods of decontamination. </a:t>
            </a:r>
          </a:p>
          <a:p>
            <a:pPr lvl="1" algn="ctr"/>
            <a:endParaRPr lang="en-US" sz="20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Improvised </a:t>
            </a:r>
            <a:r>
              <a:rPr lang="en-US" sz="2800" b="1" dirty="0">
                <a:latin typeface="Arial" panose="020B0604020202020204" pitchFamily="34" charset="0"/>
                <a:cs typeface="Arial" panose="020B0604020202020204" pitchFamily="34" charset="0"/>
              </a:rPr>
              <a:t>DRY</a:t>
            </a:r>
            <a:r>
              <a:rPr lang="en-US" sz="28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default</a:t>
            </a:r>
            <a:r>
              <a:rPr lang="en-US" sz="2000" dirty="0">
                <a:solidFill>
                  <a:srgbClr val="FF0000"/>
                </a:solidFill>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unless</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casualties are demonstrating signs/symptoms of exposure to </a:t>
            </a:r>
            <a:r>
              <a:rPr lang="en-US" sz="2000" b="1" dirty="0">
                <a:latin typeface="Arial" panose="020B0604020202020204" pitchFamily="34" charset="0"/>
                <a:cs typeface="Arial" panose="020B0604020202020204" pitchFamily="34" charset="0"/>
              </a:rPr>
              <a:t>caustic or skin irritation/burning</a:t>
            </a:r>
            <a:r>
              <a:rPr lang="en-US" sz="2000" dirty="0">
                <a:latin typeface="Arial" panose="020B0604020202020204" pitchFamily="34" charset="0"/>
                <a:cs typeface="Arial" panose="020B0604020202020204" pitchFamily="34" charset="0"/>
              </a:rPr>
              <a:t> substances on exposed skin.</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Improvised </a:t>
            </a:r>
            <a:r>
              <a:rPr lang="en-US" sz="2800" b="1" dirty="0">
                <a:latin typeface="Arial" panose="020B0604020202020204" pitchFamily="34" charset="0"/>
                <a:cs typeface="Arial" panose="020B0604020202020204" pitchFamily="34" charset="0"/>
              </a:rPr>
              <a:t>WET</a:t>
            </a:r>
            <a:r>
              <a:rPr lang="en-US" sz="28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should be used if signs/symptoms of </a:t>
            </a:r>
            <a:r>
              <a:rPr lang="en-US" sz="2000" b="1" dirty="0">
                <a:latin typeface="Arial" panose="020B0604020202020204" pitchFamily="34" charset="0"/>
                <a:cs typeface="Arial" panose="020B0604020202020204" pitchFamily="34" charset="0"/>
              </a:rPr>
              <a:t>caustic </a:t>
            </a:r>
            <a:r>
              <a:rPr lang="en-US" sz="2000" dirty="0">
                <a:latin typeface="Arial" panose="020B0604020202020204" pitchFamily="34" charset="0"/>
                <a:cs typeface="Arial" panose="020B0604020202020204" pitchFamily="34" charset="0"/>
              </a:rPr>
              <a:t>chemical substance are apparent or the contaminant is known to be Bio or Rad material.</a:t>
            </a:r>
          </a:p>
        </p:txBody>
      </p:sp>
      <p:sp>
        <p:nvSpPr>
          <p:cNvPr id="9" name="Rectangle 8">
            <a:extLst>
              <a:ext uri="{FF2B5EF4-FFF2-40B4-BE49-F238E27FC236}">
                <a16:creationId xmlns:a16="http://schemas.microsoft.com/office/drawing/2014/main" id="{D95DC8F4-F1CC-4988-87BF-D7ED7AD51CB7}"/>
              </a:ext>
            </a:extLst>
          </p:cNvPr>
          <p:cNvSpPr/>
          <p:nvPr/>
        </p:nvSpPr>
        <p:spPr>
          <a:xfrm>
            <a:off x="1219200" y="617220"/>
            <a:ext cx="1252266" cy="769441"/>
          </a:xfrm>
          <a:prstGeom prst="rect">
            <a:avLst/>
          </a:prstGeom>
        </p:spPr>
        <p:txBody>
          <a:bodyPr wrap="none">
            <a:spAutoFit/>
          </a:bodyPr>
          <a:lstStyle/>
          <a:p>
            <a:r>
              <a:rPr lang="en-GB" sz="4400" dirty="0" err="1">
                <a:latin typeface="Arial" panose="020B0604020202020204" pitchFamily="34" charset="0"/>
                <a:cs typeface="Arial" panose="020B0604020202020204" pitchFamily="34" charset="0"/>
              </a:rPr>
              <a:t>eact</a:t>
            </a:r>
            <a:endParaRPr lang="en-GB" sz="4400" dirty="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3FA6A1B7-9EA1-4881-AD8B-BC1E1DE369B8}"/>
              </a:ext>
            </a:extLst>
          </p:cNvPr>
          <p:cNvSpPr/>
          <p:nvPr/>
        </p:nvSpPr>
        <p:spPr>
          <a:xfrm>
            <a:off x="377060" y="578198"/>
            <a:ext cx="887860" cy="847484"/>
          </a:xfrm>
          <a:prstGeom prst="roundRect">
            <a:avLst/>
          </a:prstGeom>
          <a:solidFill>
            <a:srgbClr val="0F003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latin typeface="Arial" panose="020B0604020202020204" pitchFamily="34" charset="0"/>
                <a:cs typeface="Arial" panose="020B0604020202020204" pitchFamily="34" charset="0"/>
              </a:rPr>
              <a:t>R</a:t>
            </a:r>
            <a:endParaRPr lang="en-GB" sz="3200" b="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D0FD1750-0891-4A0F-A5A5-155018AD3F2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728790" y="4248416"/>
            <a:ext cx="2463209" cy="2609584"/>
          </a:xfrm>
          <a:prstGeom prst="rect">
            <a:avLst/>
          </a:prstGeom>
        </p:spPr>
      </p:pic>
      <p:pic>
        <p:nvPicPr>
          <p:cNvPr id="10" name="Picture 9">
            <a:extLst>
              <a:ext uri="{FF2B5EF4-FFF2-40B4-BE49-F238E27FC236}">
                <a16:creationId xmlns:a16="http://schemas.microsoft.com/office/drawing/2014/main" id="{2BDE05B6-CD39-4FF5-A629-DC7760E3AD30}"/>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8014" t="41578" r="7747" b="34874"/>
          <a:stretch/>
        </p:blipFill>
        <p:spPr>
          <a:xfrm>
            <a:off x="8664145" y="1068399"/>
            <a:ext cx="1720007" cy="1827887"/>
          </a:xfrm>
          <a:prstGeom prst="rect">
            <a:avLst/>
          </a:prstGeom>
        </p:spPr>
      </p:pic>
    </p:spTree>
    <p:extLst>
      <p:ext uri="{BB962C8B-B14F-4D97-AF65-F5344CB8AC3E}">
        <p14:creationId xmlns:p14="http://schemas.microsoft.com/office/powerpoint/2010/main" val="4006912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5A04C00-B8B0-4119-B811-C0F2700F0F3E}"/>
              </a:ext>
            </a:extLst>
          </p:cNvPr>
          <p:cNvSpPr>
            <a:spLocks noGrp="1"/>
          </p:cNvSpPr>
          <p:nvPr>
            <p:ph type="title"/>
          </p:nvPr>
        </p:nvSpPr>
        <p:spPr>
          <a:xfrm>
            <a:off x="-223532" y="483015"/>
            <a:ext cx="3401439" cy="1143000"/>
          </a:xfrm>
        </p:spPr>
        <p:txBody>
          <a:bodyPr>
            <a:normAutofit/>
          </a:bodyPr>
          <a:lstStyle/>
          <a:p>
            <a:pPr algn="ctr"/>
            <a:r>
              <a:rPr lang="en-US" altLang="en-US" b="1" dirty="0">
                <a:latin typeface="Arial" panose="020B0604020202020204" pitchFamily="34" charset="0"/>
                <a:cs typeface="Arial" panose="020B0604020202020204" pitchFamily="34" charset="0"/>
              </a:rPr>
              <a:t>Aim</a:t>
            </a:r>
            <a:r>
              <a:rPr lang="en-US" altLang="en-US" sz="4000" dirty="0">
                <a:latin typeface="Arial" panose="020B0604020202020204" pitchFamily="34" charset="0"/>
                <a:cs typeface="Arial" panose="020B0604020202020204" pitchFamily="34" charset="0"/>
              </a:rPr>
              <a:t> </a:t>
            </a:r>
          </a:p>
        </p:txBody>
      </p:sp>
      <p:sp>
        <p:nvSpPr>
          <p:cNvPr id="11" name="Content Placeholder 2">
            <a:extLst>
              <a:ext uri="{FF2B5EF4-FFF2-40B4-BE49-F238E27FC236}">
                <a16:creationId xmlns:a16="http://schemas.microsoft.com/office/drawing/2014/main" id="{81CAAE0B-FB2E-4661-96E6-57961D5D67E4}"/>
              </a:ext>
            </a:extLst>
          </p:cNvPr>
          <p:cNvSpPr>
            <a:spLocks noGrp="1"/>
          </p:cNvSpPr>
          <p:nvPr>
            <p:ph idx="1"/>
          </p:nvPr>
        </p:nvSpPr>
        <p:spPr>
          <a:xfrm>
            <a:off x="703757" y="1626015"/>
            <a:ext cx="10784485" cy="1351503"/>
          </a:xfrm>
        </p:spPr>
        <p:txBody>
          <a:bodyPr>
            <a:normAutofit fontScale="92500"/>
          </a:bodyPr>
          <a:lstStyle/>
          <a:p>
            <a:pPr marL="0" indent="0" algn="ctr">
              <a:buFontTx/>
              <a:buNone/>
            </a:pPr>
            <a:r>
              <a:rPr lang="en-US" altLang="en-US" sz="3200" dirty="0">
                <a:latin typeface="Arial" panose="020B0604020202020204" pitchFamily="34" charset="0"/>
                <a:cs typeface="Arial" panose="020B0604020202020204" pitchFamily="34" charset="0"/>
              </a:rPr>
              <a:t>To raise delegates knowledge, understanding and awareness  </a:t>
            </a:r>
          </a:p>
          <a:p>
            <a:pPr marL="0" indent="0" algn="ctr">
              <a:buFontTx/>
              <a:buNone/>
            </a:pPr>
            <a:r>
              <a:rPr lang="en-US" altLang="en-US" sz="3200" dirty="0">
                <a:latin typeface="Arial" panose="020B0604020202020204" pitchFamily="34" charset="0"/>
                <a:cs typeface="Arial" panose="020B0604020202020204" pitchFamily="34" charset="0"/>
              </a:rPr>
              <a:t>of the revised IOR Guidance.  </a:t>
            </a:r>
          </a:p>
        </p:txBody>
      </p:sp>
      <p:cxnSp>
        <p:nvCxnSpPr>
          <p:cNvPr id="17" name="Straight Connector 16">
            <a:extLst>
              <a:ext uri="{FF2B5EF4-FFF2-40B4-BE49-F238E27FC236}">
                <a16:creationId xmlns:a16="http://schemas.microsoft.com/office/drawing/2014/main" id="{93155140-A0D1-40B9-A55E-F8686061E969}"/>
              </a:ext>
            </a:extLst>
          </p:cNvPr>
          <p:cNvCxnSpPr>
            <a:cxnSpLocks/>
          </p:cNvCxnSpPr>
          <p:nvPr/>
        </p:nvCxnSpPr>
        <p:spPr>
          <a:xfrm>
            <a:off x="939800" y="1346200"/>
            <a:ext cx="53213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84E4458-B432-4CBE-9F6C-1BE51C969E5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728790" y="4248416"/>
            <a:ext cx="2463209" cy="2609584"/>
          </a:xfrm>
          <a:prstGeom prst="rect">
            <a:avLst/>
          </a:prstGeom>
        </p:spPr>
      </p:pic>
    </p:spTree>
    <p:extLst>
      <p:ext uri="{BB962C8B-B14F-4D97-AF65-F5344CB8AC3E}">
        <p14:creationId xmlns:p14="http://schemas.microsoft.com/office/powerpoint/2010/main" val="1047377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014705-9B9B-4F14-B53F-23A7096A7B38}"/>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042" b="98204" l="5034" r="96141">
                        <a14:foregroundMark x1="7047" y1="84880" x2="7047" y2="84880"/>
                        <a14:foregroundMark x1="6040" y1="81287" x2="6040" y2="81287"/>
                        <a14:foregroundMark x1="5369" y1="79341" x2="5369" y2="79341"/>
                        <a14:foregroundMark x1="21644" y1="87275" x2="21644" y2="87275"/>
                        <a14:foregroundMark x1="20302" y1="92515" x2="20302" y2="92515"/>
                        <a14:foregroundMark x1="43456" y1="95509" x2="43456" y2="95509"/>
                        <a14:foregroundMark x1="36074" y1="67066" x2="36074" y2="67066"/>
                        <a14:foregroundMark x1="32718" y1="43114" x2="32718" y2="43114"/>
                        <a14:foregroundMark x1="54530" y1="39072" x2="54530" y2="39072"/>
                        <a14:foregroundMark x1="87584" y1="28892" x2="87584" y2="28892"/>
                        <a14:foregroundMark x1="96141" y1="33383" x2="96141" y2="33383"/>
                        <a14:foregroundMark x1="71644" y1="19910" x2="71644" y2="19910"/>
                        <a14:foregroundMark x1="72483" y1="4042" x2="72483" y2="4042"/>
                        <a14:foregroundMark x1="20302" y1="98204" x2="20302" y2="98204"/>
                        <a14:foregroundMark x1="40772" y1="62725" x2="40772" y2="62725"/>
                      </a14:backgroundRemoval>
                    </a14:imgEffect>
                    <a14:imgEffect>
                      <a14:artisticCrisscrossEtching/>
                    </a14:imgEffect>
                    <a14:imgEffect>
                      <a14:sharpenSoften amount="50000"/>
                    </a14:imgEffect>
                  </a14:imgLayer>
                </a14:imgProps>
              </a:ext>
            </a:extLst>
          </a:blip>
          <a:srcRect t="650"/>
          <a:stretch/>
        </p:blipFill>
        <p:spPr>
          <a:xfrm rot="3524681">
            <a:off x="1020179" y="-408296"/>
            <a:ext cx="9659493" cy="11055790"/>
          </a:xfrm>
          <a:prstGeom prst="rect">
            <a:avLst/>
          </a:prstGeom>
        </p:spPr>
      </p:pic>
      <p:sp>
        <p:nvSpPr>
          <p:cNvPr id="8" name="TextBox 7">
            <a:extLst>
              <a:ext uri="{FF2B5EF4-FFF2-40B4-BE49-F238E27FC236}">
                <a16:creationId xmlns:a16="http://schemas.microsoft.com/office/drawing/2014/main" id="{3C78E3C4-2F8F-4C05-BA10-8359C62FEB9C}"/>
              </a:ext>
            </a:extLst>
          </p:cNvPr>
          <p:cNvSpPr txBox="1"/>
          <p:nvPr/>
        </p:nvSpPr>
        <p:spPr>
          <a:xfrm>
            <a:off x="335777" y="486902"/>
            <a:ext cx="11046598" cy="769441"/>
          </a:xfrm>
          <a:prstGeom prst="rect">
            <a:avLst/>
          </a:prstGeom>
          <a:noFill/>
        </p:spPr>
        <p:txBody>
          <a:bodyPr wrap="square" rtlCol="0">
            <a:spAutoFit/>
          </a:bodyPr>
          <a:lstStyle/>
          <a:p>
            <a:r>
              <a:rPr lang="en-GB" sz="4400" b="1" dirty="0">
                <a:latin typeface="Arial" panose="020B0604020202020204" pitchFamily="34" charset="0"/>
                <a:cs typeface="Arial" panose="020B0604020202020204" pitchFamily="34" charset="0"/>
              </a:rPr>
              <a:t>Supporting Vulnerable People</a:t>
            </a:r>
          </a:p>
        </p:txBody>
      </p:sp>
      <p:pic>
        <p:nvPicPr>
          <p:cNvPr id="12" name="Picture 11">
            <a:extLst>
              <a:ext uri="{FF2B5EF4-FFF2-40B4-BE49-F238E27FC236}">
                <a16:creationId xmlns:a16="http://schemas.microsoft.com/office/drawing/2014/main" id="{7685A80C-CCAF-4E99-BCB4-3D9E9D5394E4}"/>
              </a:ext>
            </a:extLst>
          </p:cNvPr>
          <p:cNvPicPr>
            <a:picLocks noChangeAspect="1"/>
          </p:cNvPicPr>
          <p:nvPr/>
        </p:nvPicPr>
        <p:blipFill>
          <a:blip r:embed="rId5">
            <a:clrChange>
              <a:clrFrom>
                <a:srgbClr val="FFFFFF"/>
              </a:clrFrom>
              <a:clrTo>
                <a:srgbClr val="FFFFFF">
                  <a:alpha val="0"/>
                </a:srgbClr>
              </a:clrTo>
            </a:clrChange>
            <a:duotone>
              <a:schemeClr val="accent5">
                <a:shade val="45000"/>
                <a:satMod val="135000"/>
              </a:schemeClr>
              <a:prstClr val="white"/>
            </a:duotone>
          </a:blip>
          <a:stretch>
            <a:fillRect/>
          </a:stretch>
        </p:blipFill>
        <p:spPr>
          <a:xfrm>
            <a:off x="10392381" y="4638943"/>
            <a:ext cx="743494" cy="1571476"/>
          </a:xfrm>
          <a:prstGeom prst="rect">
            <a:avLst/>
          </a:prstGeom>
        </p:spPr>
      </p:pic>
      <p:pic>
        <p:nvPicPr>
          <p:cNvPr id="13" name="Picture 12">
            <a:extLst>
              <a:ext uri="{FF2B5EF4-FFF2-40B4-BE49-F238E27FC236}">
                <a16:creationId xmlns:a16="http://schemas.microsoft.com/office/drawing/2014/main" id="{B8E760E5-3A26-4124-B742-9C2853D586B4}"/>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8696" b="83278" l="2463" r="94089">
                        <a14:foregroundMark x1="17734" y1="40468" x2="17734" y2="40468"/>
                        <a14:foregroundMark x1="72906" y1="14716" x2="72906" y2="14716"/>
                        <a14:foregroundMark x1="88177" y1="43478" x2="88177" y2="43478"/>
                        <a14:foregroundMark x1="90640" y1="52843" x2="90640" y2="52843"/>
                        <a14:foregroundMark x1="94581" y1="52508" x2="94581" y2="52508"/>
                        <a14:foregroundMark x1="68966" y1="79599" x2="68966" y2="79599"/>
                        <a14:foregroundMark x1="59113" y1="82274" x2="59113" y2="82274"/>
                        <a14:foregroundMark x1="69951" y1="82943" x2="69951" y2="82943"/>
                        <a14:foregroundMark x1="24631" y1="83278" x2="24631" y2="83278"/>
                        <a14:foregroundMark x1="56650" y1="83946" x2="56650" y2="83946"/>
                        <a14:foregroundMark x1="6897" y1="61873" x2="6897" y2="61873"/>
                        <a14:foregroundMark x1="2463" y1="65217" x2="2463" y2="65217"/>
                      </a14:backgroundRemoval>
                    </a14:imgEffect>
                  </a14:imgLayer>
                </a14:imgProps>
              </a:ext>
            </a:extLst>
          </a:blip>
          <a:srcRect b="12786"/>
          <a:stretch/>
        </p:blipFill>
        <p:spPr>
          <a:xfrm>
            <a:off x="102870" y="1324607"/>
            <a:ext cx="1017486" cy="1307039"/>
          </a:xfrm>
          <a:prstGeom prst="rect">
            <a:avLst/>
          </a:prstGeom>
        </p:spPr>
      </p:pic>
      <p:pic>
        <p:nvPicPr>
          <p:cNvPr id="14" name="Picture 13">
            <a:extLst>
              <a:ext uri="{FF2B5EF4-FFF2-40B4-BE49-F238E27FC236}">
                <a16:creationId xmlns:a16="http://schemas.microsoft.com/office/drawing/2014/main" id="{4C2D0393-436E-4909-9029-EA736F8B80C5}"/>
              </a:ext>
            </a:extLst>
          </p:cNvPr>
          <p:cNvPicPr>
            <a:picLocks noChangeAspect="1"/>
          </p:cNvPicPr>
          <p:nvPr/>
        </p:nvPicPr>
        <p:blipFill>
          <a:blip r:embed="rId8">
            <a:clrChange>
              <a:clrFrom>
                <a:srgbClr val="FFFFFF"/>
              </a:clrFrom>
              <a:clrTo>
                <a:srgbClr val="FFFFFF">
                  <a:alpha val="0"/>
                </a:srgbClr>
              </a:clrTo>
            </a:clrChange>
            <a:duotone>
              <a:schemeClr val="accent6">
                <a:shade val="45000"/>
                <a:satMod val="135000"/>
              </a:schemeClr>
              <a:prstClr val="white"/>
            </a:duotone>
          </a:blip>
          <a:stretch>
            <a:fillRect/>
          </a:stretch>
        </p:blipFill>
        <p:spPr>
          <a:xfrm>
            <a:off x="8238744" y="4034793"/>
            <a:ext cx="1084819" cy="1308011"/>
          </a:xfrm>
          <a:prstGeom prst="rect">
            <a:avLst/>
          </a:prstGeom>
        </p:spPr>
      </p:pic>
      <p:pic>
        <p:nvPicPr>
          <p:cNvPr id="16" name="Picture 15">
            <a:extLst>
              <a:ext uri="{FF2B5EF4-FFF2-40B4-BE49-F238E27FC236}">
                <a16:creationId xmlns:a16="http://schemas.microsoft.com/office/drawing/2014/main" id="{BA045B1F-BA36-49EC-BF67-614F23380C69}"/>
              </a:ext>
            </a:extLst>
          </p:cNvPr>
          <p:cNvPicPr>
            <a:picLocks noChangeAspect="1"/>
          </p:cNvPicPr>
          <p:nvPr/>
        </p:nvPicPr>
        <p:blipFill>
          <a:blip r:embed="rId9">
            <a:clrChange>
              <a:clrFrom>
                <a:srgbClr val="FFFFFF"/>
              </a:clrFrom>
              <a:clrTo>
                <a:srgbClr val="FFFFFF">
                  <a:alpha val="0"/>
                </a:srgbClr>
              </a:clrTo>
            </a:clrChange>
            <a:duotone>
              <a:schemeClr val="accent4">
                <a:shade val="45000"/>
                <a:satMod val="135000"/>
              </a:schemeClr>
              <a:prstClr val="white"/>
            </a:duotone>
          </a:blip>
          <a:stretch>
            <a:fillRect/>
          </a:stretch>
        </p:blipFill>
        <p:spPr>
          <a:xfrm>
            <a:off x="3912840" y="3146482"/>
            <a:ext cx="1061791" cy="1405536"/>
          </a:xfrm>
          <a:prstGeom prst="rect">
            <a:avLst/>
          </a:prstGeom>
        </p:spPr>
      </p:pic>
      <p:pic>
        <p:nvPicPr>
          <p:cNvPr id="17" name="Picture 16">
            <a:extLst>
              <a:ext uri="{FF2B5EF4-FFF2-40B4-BE49-F238E27FC236}">
                <a16:creationId xmlns:a16="http://schemas.microsoft.com/office/drawing/2014/main" id="{50DFF809-1FC5-436C-BFD8-DFA2449A83B5}"/>
              </a:ext>
            </a:extLst>
          </p:cNvPr>
          <p:cNvPicPr>
            <a:picLocks noChangeAspect="1"/>
          </p:cNvPicPr>
          <p:nvPr/>
        </p:nvPicPr>
        <p:blipFill>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backgroundRemoval t="5528" b="89950" l="7442" r="90233">
                        <a14:foregroundMark x1="8372" y1="40704" x2="8372" y2="40704"/>
                        <a14:foregroundMark x1="20465" y1="10050" x2="20465" y2="10050"/>
                        <a14:foregroundMark x1="20930" y1="6030" x2="20930" y2="6030"/>
                        <a14:foregroundMark x1="7442" y1="82412" x2="7442" y2="82412"/>
                        <a14:foregroundMark x1="90233" y1="71859" x2="90233" y2="71859"/>
                        <a14:foregroundMark x1="20465" y1="22613" x2="20465" y2="22613"/>
                        <a14:foregroundMark x1="10698" y1="49749" x2="10698" y2="49749"/>
                        <a14:foregroundMark x1="11163" y1="49749" x2="11163" y2="49749"/>
                        <a14:foregroundMark x1="11163" y1="49749" x2="11163" y2="49749"/>
                        <a14:foregroundMark x1="10698" y1="50754" x2="10698" y2="50754"/>
                      </a14:backgroundRemoval>
                    </a14:imgEffect>
                  </a14:imgLayer>
                </a14:imgProps>
              </a:ext>
            </a:extLst>
          </a:blip>
          <a:stretch>
            <a:fillRect/>
          </a:stretch>
        </p:blipFill>
        <p:spPr>
          <a:xfrm>
            <a:off x="6131674" y="1978127"/>
            <a:ext cx="1567526" cy="1450873"/>
          </a:xfrm>
          <a:prstGeom prst="rect">
            <a:avLst/>
          </a:prstGeom>
        </p:spPr>
      </p:pic>
      <p:pic>
        <p:nvPicPr>
          <p:cNvPr id="20" name="Picture 19">
            <a:extLst>
              <a:ext uri="{FF2B5EF4-FFF2-40B4-BE49-F238E27FC236}">
                <a16:creationId xmlns:a16="http://schemas.microsoft.com/office/drawing/2014/main" id="{391A01F1-EEA8-4D0C-80E8-5329FD8E8462}"/>
              </a:ext>
            </a:extLst>
          </p:cNvPr>
          <p:cNvPicPr>
            <a:picLocks noChangeAspect="1"/>
          </p:cNvPicPr>
          <p:nvPr/>
        </p:nvPicPr>
        <p:blipFill>
          <a:blip r:embed="rId12">
            <a:clrChange>
              <a:clrFrom>
                <a:srgbClr val="FFFFFF"/>
              </a:clrFrom>
              <a:clrTo>
                <a:srgbClr val="FFFFFF">
                  <a:alpha val="0"/>
                </a:srgbClr>
              </a:clrTo>
            </a:clrChange>
            <a:duotone>
              <a:srgbClr val="ED7D31">
                <a:shade val="45000"/>
                <a:satMod val="135000"/>
              </a:srgbClr>
              <a:prstClr val="white"/>
            </a:duotone>
            <a:extLst>
              <a:ext uri="{BEBA8EAE-BF5A-486C-A8C5-ECC9F3942E4B}">
                <a14:imgProps xmlns:a14="http://schemas.microsoft.com/office/drawing/2010/main">
                  <a14:imgLayer r:embed="rId13">
                    <a14:imgEffect>
                      <a14:backgroundRemoval t="8621" b="89080" l="1527" r="89313">
                        <a14:foregroundMark x1="6870" y1="59195" x2="6870" y2="59195"/>
                        <a14:foregroundMark x1="1527" y1="58621" x2="1527" y2="58621"/>
                        <a14:foregroundMark x1="26718" y1="89080" x2="26718" y2="89080"/>
                        <a14:foregroundMark x1="51145" y1="89080" x2="51145" y2="89080"/>
                      </a14:backgroundRemoval>
                    </a14:imgEffect>
                  </a14:imgLayer>
                </a14:imgProps>
              </a:ext>
            </a:extLst>
          </a:blip>
          <a:stretch>
            <a:fillRect/>
          </a:stretch>
        </p:blipFill>
        <p:spPr>
          <a:xfrm>
            <a:off x="1468270" y="3057204"/>
            <a:ext cx="1061792" cy="1410319"/>
          </a:xfrm>
          <a:prstGeom prst="rect">
            <a:avLst/>
          </a:prstGeom>
        </p:spPr>
      </p:pic>
      <p:pic>
        <p:nvPicPr>
          <p:cNvPr id="21" name="Picture 20">
            <a:extLst>
              <a:ext uri="{FF2B5EF4-FFF2-40B4-BE49-F238E27FC236}">
                <a16:creationId xmlns:a16="http://schemas.microsoft.com/office/drawing/2014/main" id="{1B3247D5-D53F-4A4A-9425-553D957F37A0}"/>
              </a:ext>
            </a:extLst>
          </p:cNvPr>
          <p:cNvPicPr>
            <a:picLocks noChangeAspect="1"/>
          </p:cNvPicPr>
          <p:nvPr/>
        </p:nvPicPr>
        <p:blipFill rotWithShape="1">
          <a:blip r:embed="rId14">
            <a:clrChange>
              <a:clrFrom>
                <a:srgbClr val="FFFFFF"/>
              </a:clrFrom>
              <a:clrTo>
                <a:srgbClr val="FFFFFF">
                  <a:alpha val="0"/>
                </a:srgbClr>
              </a:clrTo>
            </a:clrChange>
            <a:duotone>
              <a:srgbClr val="70AD47">
                <a:shade val="45000"/>
                <a:satMod val="135000"/>
              </a:srgbClr>
              <a:prstClr val="white"/>
            </a:duotone>
            <a:extLst>
              <a:ext uri="{BEBA8EAE-BF5A-486C-A8C5-ECC9F3942E4B}">
                <a14:imgProps xmlns:a14="http://schemas.microsoft.com/office/drawing/2010/main">
                  <a14:imgLayer r:embed="rId15">
                    <a14:imgEffect>
                      <a14:backgroundRemoval t="10615" b="90503" l="6329" r="89241">
                        <a14:foregroundMark x1="69620" y1="35754" x2="69620" y2="35754"/>
                        <a14:foregroundMark x1="69620" y1="17318" x2="69620" y2="17318"/>
                        <a14:foregroundMark x1="74684" y1="13408" x2="74684" y2="13408"/>
                        <a14:foregroundMark x1="72152" y1="11173" x2="72152" y2="11173"/>
                        <a14:foregroundMark x1="6329" y1="70391" x2="6329" y2="70391"/>
                      </a14:backgroundRemoval>
                    </a14:imgEffect>
                  </a14:imgLayer>
                </a14:imgProps>
              </a:ext>
            </a:extLst>
          </a:blip>
          <a:srcRect t="6177"/>
          <a:stretch/>
        </p:blipFill>
        <p:spPr>
          <a:xfrm>
            <a:off x="4457181" y="5119599"/>
            <a:ext cx="1859310" cy="1976318"/>
          </a:xfrm>
          <a:prstGeom prst="rect">
            <a:avLst/>
          </a:prstGeom>
        </p:spPr>
      </p:pic>
      <p:cxnSp>
        <p:nvCxnSpPr>
          <p:cNvPr id="22" name="Straight Connector 21">
            <a:extLst>
              <a:ext uri="{FF2B5EF4-FFF2-40B4-BE49-F238E27FC236}">
                <a16:creationId xmlns:a16="http://schemas.microsoft.com/office/drawing/2014/main" id="{B73EE3AD-8DB0-4A6A-B063-8E6609C067BA}"/>
              </a:ext>
            </a:extLst>
          </p:cNvPr>
          <p:cNvCxnSpPr>
            <a:cxnSpLocks/>
          </p:cNvCxnSpPr>
          <p:nvPr/>
        </p:nvCxnSpPr>
        <p:spPr>
          <a:xfrm>
            <a:off x="461273" y="1256343"/>
            <a:ext cx="985112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D1B8D17A-6D6C-478E-97B4-EF32B15A04A7}"/>
              </a:ext>
            </a:extLst>
          </p:cNvPr>
          <p:cNvPicPr>
            <a:picLocks noChangeAspect="1"/>
          </p:cNvPicPr>
          <p:nvPr/>
        </p:nvPicPr>
        <p:blipFill>
          <a:blip r:embed="rId16">
            <a:clrChange>
              <a:clrFrom>
                <a:srgbClr val="FFFFFF"/>
              </a:clrFrom>
              <a:clrTo>
                <a:srgbClr val="FFFFFF">
                  <a:alpha val="0"/>
                </a:srgbClr>
              </a:clrTo>
            </a:clrChange>
            <a:extLst>
              <a:ext uri="{BEBA8EAE-BF5A-486C-A8C5-ECC9F3942E4B}">
                <a14:imgProps xmlns:a14="http://schemas.microsoft.com/office/drawing/2010/main">
                  <a14:imgLayer r:embed="rId17">
                    <a14:imgEffect>
                      <a14:backgroundRemoval t="5344" b="91985" l="9449" r="89764">
                        <a14:foregroundMark x1="40945" y1="8779" x2="40945" y2="8779"/>
                        <a14:foregroundMark x1="40157" y1="5344" x2="40157" y2="5344"/>
                        <a14:foregroundMark x1="40157" y1="89695" x2="40157" y2="89695"/>
                        <a14:foregroundMark x1="39370" y1="91985" x2="39370" y2="91985"/>
                      </a14:backgroundRemoval>
                    </a14:imgEffect>
                    <a14:imgEffect>
                      <a14:sharpenSoften amount="25000"/>
                    </a14:imgEffect>
                  </a14:imgLayer>
                </a14:imgProps>
              </a:ext>
            </a:extLst>
          </a:blip>
          <a:stretch>
            <a:fillRect/>
          </a:stretch>
        </p:blipFill>
        <p:spPr>
          <a:xfrm>
            <a:off x="9883638" y="1346715"/>
            <a:ext cx="1017486" cy="2099066"/>
          </a:xfrm>
          <a:prstGeom prst="rect">
            <a:avLst/>
          </a:prstGeom>
        </p:spPr>
      </p:pic>
      <p:pic>
        <p:nvPicPr>
          <p:cNvPr id="26" name="Picture 25">
            <a:extLst>
              <a:ext uri="{FF2B5EF4-FFF2-40B4-BE49-F238E27FC236}">
                <a16:creationId xmlns:a16="http://schemas.microsoft.com/office/drawing/2014/main" id="{4B0DBB69-8729-4CF7-9056-E76F11B54E96}"/>
              </a:ext>
            </a:extLst>
          </p:cNvPr>
          <p:cNvPicPr>
            <a:picLocks noChangeAspect="1"/>
          </p:cNvPicPr>
          <p:nvPr/>
        </p:nvPicPr>
        <p:blipFill>
          <a:blip r:embed="rId1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61273" y="5324859"/>
            <a:ext cx="915861" cy="1275973"/>
          </a:xfrm>
          <a:prstGeom prst="rect">
            <a:avLst/>
          </a:prstGeom>
        </p:spPr>
      </p:pic>
    </p:spTree>
    <p:extLst>
      <p:ext uri="{BB962C8B-B14F-4D97-AF65-F5344CB8AC3E}">
        <p14:creationId xmlns:p14="http://schemas.microsoft.com/office/powerpoint/2010/main" val="56256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25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1750"/>
                            </p:stCondLst>
                            <p:childTnLst>
                              <p:par>
                                <p:cTn id="9" presetID="10" presetClass="entr" presetSubtype="0" fill="hold"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3250"/>
                            </p:stCondLst>
                            <p:childTnLst>
                              <p:par>
                                <p:cTn id="13" presetID="10" presetClass="entr" presetSubtype="0" fill="hold"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4750"/>
                            </p:stCondLst>
                            <p:childTnLst>
                              <p:par>
                                <p:cTn id="17" presetID="10" presetClass="entr" presetSubtype="0" fill="hold"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6250"/>
                            </p:stCondLst>
                            <p:childTnLst>
                              <p:par>
                                <p:cTn id="21" presetID="10" presetClass="entr" presetSubtype="0" fill="hold" nodeType="afterEffect">
                                  <p:stCondLst>
                                    <p:cond delay="100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7750"/>
                            </p:stCondLst>
                            <p:childTnLst>
                              <p:par>
                                <p:cTn id="25" presetID="10" presetClass="entr" presetSubtype="0" fill="hold" nodeType="afterEffect">
                                  <p:stCondLst>
                                    <p:cond delay="10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9250"/>
                            </p:stCondLst>
                            <p:childTnLst>
                              <p:par>
                                <p:cTn id="29" presetID="10" presetClass="entr" presetSubtype="0" fill="hold" nodeType="afterEffect">
                                  <p:stCondLst>
                                    <p:cond delay="100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10750"/>
                            </p:stCondLst>
                            <p:childTnLst>
                              <p:par>
                                <p:cTn id="33" presetID="10" presetClass="entr" presetSubtype="0" fill="hold" nodeType="afterEffect">
                                  <p:stCondLst>
                                    <p:cond delay="10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12250"/>
                            </p:stCondLst>
                            <p:childTnLst>
                              <p:par>
                                <p:cTn id="37" presetID="10" presetClass="entr" presetSubtype="0" fill="hold" nodeType="afterEffect">
                                  <p:stCondLst>
                                    <p:cond delay="10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E6B1AA-EFBE-46B8-94AD-7CD0EE47E6D6}"/>
              </a:ext>
            </a:extLst>
          </p:cNvPr>
          <p:cNvSpPr txBox="1"/>
          <p:nvPr/>
        </p:nvSpPr>
        <p:spPr>
          <a:xfrm>
            <a:off x="417131" y="350966"/>
            <a:ext cx="5678867" cy="1446550"/>
          </a:xfrm>
          <a:prstGeom prst="rect">
            <a:avLst/>
          </a:prstGeom>
          <a:noFill/>
        </p:spPr>
        <p:txBody>
          <a:bodyPr wrap="square" rtlCol="0">
            <a:spAutoFit/>
          </a:bodyPr>
          <a:lstStyle/>
          <a:p>
            <a:r>
              <a:rPr lang="en-GB" sz="4400" b="1" dirty="0">
                <a:latin typeface="Arial" panose="020B0604020202020204" pitchFamily="34" charset="0"/>
                <a:cs typeface="Arial" panose="020B0604020202020204" pitchFamily="34" charset="0"/>
              </a:rPr>
              <a:t>Specialist Advice</a:t>
            </a:r>
            <a:endParaRPr lang="en-GB" sz="8000" b="1" dirty="0">
              <a:latin typeface="Arial" panose="020B0604020202020204" pitchFamily="34" charset="0"/>
              <a:cs typeface="Arial" panose="020B0604020202020204" pitchFamily="34" charset="0"/>
            </a:endParaRPr>
          </a:p>
          <a:p>
            <a:endParaRPr lang="en-GB" sz="4400" dirty="0"/>
          </a:p>
        </p:txBody>
      </p:sp>
      <p:sp>
        <p:nvSpPr>
          <p:cNvPr id="4" name="TextBox 3">
            <a:extLst>
              <a:ext uri="{FF2B5EF4-FFF2-40B4-BE49-F238E27FC236}">
                <a16:creationId xmlns:a16="http://schemas.microsoft.com/office/drawing/2014/main" id="{13A8E148-083A-441E-A0FD-C912B8224185}"/>
              </a:ext>
            </a:extLst>
          </p:cNvPr>
          <p:cNvSpPr txBox="1"/>
          <p:nvPr/>
        </p:nvSpPr>
        <p:spPr>
          <a:xfrm>
            <a:off x="1837938" y="1630190"/>
            <a:ext cx="9074923" cy="2246769"/>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All Emergency Services have 24/7 access to the NCBRNC Duty Officer and CBRN Operations, providing a gateway to specialist scientific advice through the activation of the Emergency Coordination of Scientific Advice (ECOSA) network</a:t>
            </a:r>
          </a:p>
          <a:p>
            <a:endParaRPr lang="en-GB" sz="4400" dirty="0"/>
          </a:p>
        </p:txBody>
      </p:sp>
      <p:sp>
        <p:nvSpPr>
          <p:cNvPr id="5" name="TextBox 4">
            <a:extLst>
              <a:ext uri="{FF2B5EF4-FFF2-40B4-BE49-F238E27FC236}">
                <a16:creationId xmlns:a16="http://schemas.microsoft.com/office/drawing/2014/main" id="{FE20DE4B-3E74-4102-87DE-77A46CE4DFF6}"/>
              </a:ext>
            </a:extLst>
          </p:cNvPr>
          <p:cNvSpPr txBox="1"/>
          <p:nvPr/>
        </p:nvSpPr>
        <p:spPr>
          <a:xfrm>
            <a:off x="1282966" y="4182506"/>
            <a:ext cx="6457666" cy="2062103"/>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NCBRNC 24/7 Operational Support</a:t>
            </a:r>
            <a:br>
              <a:rPr lang="en-GB" sz="2400" b="1"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0845 000 6382</a:t>
            </a:r>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Non-Urgent enquiries via email:</a:t>
            </a:r>
            <a:br>
              <a:rPr lang="en-GB" sz="2400" b="1" dirty="0">
                <a:latin typeface="Arial" panose="020B0604020202020204" pitchFamily="34" charset="0"/>
                <a:cs typeface="Arial" panose="020B0604020202020204" pitchFamily="34" charset="0"/>
              </a:rPr>
            </a:br>
            <a:r>
              <a:rPr lang="en-GB" sz="2400" b="1"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cbrnopscentre@westmidlands.police.uk</a:t>
            </a:r>
            <a:endParaRPr lang="en-GB" sz="2400" b="1" u="sng" dirty="0">
              <a:latin typeface="Arial" panose="020B0604020202020204" pitchFamily="34" charset="0"/>
              <a:cs typeface="Arial" panose="020B0604020202020204" pitchFamily="34" charset="0"/>
            </a:endParaRPr>
          </a:p>
          <a:p>
            <a:endParaRPr lang="en-GB" sz="2400" dirty="0">
              <a:solidFill>
                <a:schemeClr val="bg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B6EC027D-CC8F-4091-B4EE-8024755989C9}"/>
              </a:ext>
            </a:extLst>
          </p:cNvPr>
          <p:cNvCxnSpPr>
            <a:cxnSpLocks/>
          </p:cNvCxnSpPr>
          <p:nvPr/>
        </p:nvCxnSpPr>
        <p:spPr>
          <a:xfrm>
            <a:off x="526064" y="1109502"/>
            <a:ext cx="5849336"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63184C4-7893-4EE2-A554-0949F132129B}"/>
              </a:ext>
            </a:extLst>
          </p:cNvPr>
          <p:cNvPicPr>
            <a:picLocks noChangeAspect="1"/>
          </p:cNvPicPr>
          <p:nvPr/>
        </p:nvPicPr>
        <p:blipFill rotWithShape="1">
          <a:blip r:embed="rId4">
            <a:clrChange>
              <a:clrFrom>
                <a:srgbClr val="FFFFFF"/>
              </a:clrFrom>
              <a:clrTo>
                <a:srgbClr val="FFFFFF">
                  <a:alpha val="0"/>
                </a:srgbClr>
              </a:clrTo>
            </a:clrChange>
          </a:blip>
          <a:srcRect t="650"/>
          <a:stretch/>
        </p:blipFill>
        <p:spPr>
          <a:xfrm rot="13840531">
            <a:off x="8445592" y="3642284"/>
            <a:ext cx="2847776" cy="3171052"/>
          </a:xfrm>
          <a:prstGeom prst="rect">
            <a:avLst/>
          </a:prstGeom>
        </p:spPr>
      </p:pic>
      <p:pic>
        <p:nvPicPr>
          <p:cNvPr id="8" name="Picture 7">
            <a:extLst>
              <a:ext uri="{FF2B5EF4-FFF2-40B4-BE49-F238E27FC236}">
                <a16:creationId xmlns:a16="http://schemas.microsoft.com/office/drawing/2014/main" id="{066D8775-6D0F-4B03-BB63-AB9D895890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7908" y="3529481"/>
            <a:ext cx="1747977" cy="2649933"/>
          </a:xfrm>
          <a:prstGeom prst="rect">
            <a:avLst/>
          </a:prstGeom>
        </p:spPr>
      </p:pic>
    </p:spTree>
    <p:extLst>
      <p:ext uri="{BB962C8B-B14F-4D97-AF65-F5344CB8AC3E}">
        <p14:creationId xmlns:p14="http://schemas.microsoft.com/office/powerpoint/2010/main" val="3255449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CC7FCCC-23A5-4222-B6A9-D6DFC7DA6B1B}"/>
              </a:ext>
            </a:extLst>
          </p:cNvPr>
          <p:cNvSpPr txBox="1"/>
          <p:nvPr/>
        </p:nvSpPr>
        <p:spPr>
          <a:xfrm>
            <a:off x="1084866" y="2574550"/>
            <a:ext cx="5678867" cy="2616101"/>
          </a:xfrm>
          <a:prstGeom prst="rect">
            <a:avLst/>
          </a:prstGeom>
          <a:noFill/>
        </p:spPr>
        <p:txBody>
          <a:bodyPr wrap="square" rtlCol="0">
            <a:spAutoFit/>
          </a:bodyPr>
          <a:lstStyle/>
          <a:p>
            <a:r>
              <a:rPr lang="en-GB" sz="6000" b="1" dirty="0">
                <a:latin typeface="Arial" panose="020B0604020202020204" pitchFamily="34" charset="0"/>
                <a:cs typeface="Arial" panose="020B0604020202020204" pitchFamily="34" charset="0"/>
              </a:rPr>
              <a:t>Any</a:t>
            </a:r>
          </a:p>
          <a:p>
            <a:r>
              <a:rPr lang="en-GB" sz="6000" b="1" dirty="0">
                <a:latin typeface="Arial" panose="020B0604020202020204" pitchFamily="34" charset="0"/>
                <a:cs typeface="Arial" panose="020B0604020202020204" pitchFamily="34" charset="0"/>
              </a:rPr>
              <a:t>Questions?</a:t>
            </a:r>
            <a:endParaRPr lang="en-GB" sz="11500" b="1" dirty="0">
              <a:latin typeface="Arial" panose="020B0604020202020204" pitchFamily="34" charset="0"/>
              <a:cs typeface="Arial" panose="020B0604020202020204" pitchFamily="34" charset="0"/>
            </a:endParaRPr>
          </a:p>
          <a:p>
            <a:endParaRPr lang="en-GB" sz="4400" dirty="0"/>
          </a:p>
        </p:txBody>
      </p:sp>
      <p:sp>
        <p:nvSpPr>
          <p:cNvPr id="8" name="Rectangle: Rounded Corners 7">
            <a:extLst>
              <a:ext uri="{FF2B5EF4-FFF2-40B4-BE49-F238E27FC236}">
                <a16:creationId xmlns:a16="http://schemas.microsoft.com/office/drawing/2014/main" id="{009C48A2-10AD-4206-892A-11457A6CF83D}"/>
              </a:ext>
            </a:extLst>
          </p:cNvPr>
          <p:cNvSpPr/>
          <p:nvPr/>
        </p:nvSpPr>
        <p:spPr>
          <a:xfrm>
            <a:off x="536239" y="2572108"/>
            <a:ext cx="122842" cy="1914525"/>
          </a:xfrm>
          <a:prstGeom prst="roundRect">
            <a:avLst/>
          </a:prstGeom>
          <a:solidFill>
            <a:srgbClr val="1074B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49296BC5-1ECB-4E25-83B5-66084B64ED0A}"/>
              </a:ext>
            </a:extLst>
          </p:cNvPr>
          <p:cNvSpPr/>
          <p:nvPr/>
        </p:nvSpPr>
        <p:spPr>
          <a:xfrm>
            <a:off x="746609" y="2574550"/>
            <a:ext cx="122842" cy="1914525"/>
          </a:xfrm>
          <a:prstGeom prst="roundRect">
            <a:avLst/>
          </a:prstGeom>
          <a:solidFill>
            <a:srgbClr val="CE192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F10FDB30-2E61-4CE1-9342-A96B3DA8B50E}"/>
              </a:ext>
            </a:extLst>
          </p:cNvPr>
          <p:cNvSpPr/>
          <p:nvPr/>
        </p:nvSpPr>
        <p:spPr>
          <a:xfrm>
            <a:off x="962024" y="2574550"/>
            <a:ext cx="122842" cy="1914525"/>
          </a:xfrm>
          <a:prstGeom prst="roundRect">
            <a:avLst/>
          </a:prstGeom>
          <a:solidFill>
            <a:srgbClr val="3AB54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E1BEC40D-3CFD-4773-BD45-BCAFC9EA488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498048" y="3003117"/>
            <a:ext cx="3693952" cy="3913464"/>
          </a:xfrm>
          <a:prstGeom prst="rect">
            <a:avLst/>
          </a:prstGeom>
        </p:spPr>
      </p:pic>
    </p:spTree>
    <p:extLst>
      <p:ext uri="{BB962C8B-B14F-4D97-AF65-F5344CB8AC3E}">
        <p14:creationId xmlns:p14="http://schemas.microsoft.com/office/powerpoint/2010/main" val="698454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5A04C00-B8B0-4119-B811-C0F2700F0F3E}"/>
              </a:ext>
            </a:extLst>
          </p:cNvPr>
          <p:cNvSpPr>
            <a:spLocks noGrp="1"/>
          </p:cNvSpPr>
          <p:nvPr>
            <p:ph type="title"/>
          </p:nvPr>
        </p:nvSpPr>
        <p:spPr>
          <a:xfrm>
            <a:off x="-223532" y="483015"/>
            <a:ext cx="3401439" cy="1143000"/>
          </a:xfrm>
        </p:spPr>
        <p:txBody>
          <a:bodyPr>
            <a:normAutofit/>
          </a:bodyPr>
          <a:lstStyle/>
          <a:p>
            <a:pPr algn="ctr"/>
            <a:r>
              <a:rPr lang="en-US" altLang="en-US" sz="4000" b="1" dirty="0">
                <a:latin typeface="Arial" panose="020B0604020202020204" pitchFamily="34" charset="0"/>
                <a:cs typeface="Arial" panose="020B0604020202020204" pitchFamily="34" charset="0"/>
              </a:rPr>
              <a:t>Aim</a:t>
            </a:r>
            <a:r>
              <a:rPr lang="en-US" altLang="en-US" sz="4000" dirty="0">
                <a:latin typeface="Arial" panose="020B0604020202020204" pitchFamily="34" charset="0"/>
                <a:cs typeface="Arial" panose="020B0604020202020204" pitchFamily="34" charset="0"/>
              </a:rPr>
              <a:t> </a:t>
            </a:r>
          </a:p>
        </p:txBody>
      </p:sp>
      <p:sp>
        <p:nvSpPr>
          <p:cNvPr id="11" name="Content Placeholder 2">
            <a:extLst>
              <a:ext uri="{FF2B5EF4-FFF2-40B4-BE49-F238E27FC236}">
                <a16:creationId xmlns:a16="http://schemas.microsoft.com/office/drawing/2014/main" id="{81CAAE0B-FB2E-4661-96E6-57961D5D67E4}"/>
              </a:ext>
            </a:extLst>
          </p:cNvPr>
          <p:cNvSpPr>
            <a:spLocks noGrp="1"/>
          </p:cNvSpPr>
          <p:nvPr>
            <p:ph idx="1"/>
          </p:nvPr>
        </p:nvSpPr>
        <p:spPr>
          <a:xfrm>
            <a:off x="703757" y="1626015"/>
            <a:ext cx="10784485" cy="1351503"/>
          </a:xfrm>
        </p:spPr>
        <p:txBody>
          <a:bodyPr>
            <a:normAutofit fontScale="92500"/>
          </a:bodyPr>
          <a:lstStyle/>
          <a:p>
            <a:pPr marL="0" indent="0" algn="ctr">
              <a:buFontTx/>
              <a:buNone/>
            </a:pPr>
            <a:r>
              <a:rPr lang="en-US" altLang="en-US" sz="3200" dirty="0">
                <a:latin typeface="Arial" panose="020B0604020202020204" pitchFamily="34" charset="0"/>
                <a:cs typeface="Arial" panose="020B0604020202020204" pitchFamily="34" charset="0"/>
              </a:rPr>
              <a:t>To raise delegates knowledge, understanding and awareness  </a:t>
            </a:r>
          </a:p>
          <a:p>
            <a:pPr marL="0" indent="0" algn="ctr">
              <a:buFontTx/>
              <a:buNone/>
            </a:pPr>
            <a:r>
              <a:rPr lang="en-US" altLang="en-US" sz="3200" dirty="0">
                <a:latin typeface="Arial" panose="020B0604020202020204" pitchFamily="34" charset="0"/>
                <a:cs typeface="Arial" panose="020B0604020202020204" pitchFamily="34" charset="0"/>
              </a:rPr>
              <a:t>of the revised IOR Guidance.  </a:t>
            </a:r>
          </a:p>
        </p:txBody>
      </p:sp>
      <p:cxnSp>
        <p:nvCxnSpPr>
          <p:cNvPr id="17" name="Straight Connector 16">
            <a:extLst>
              <a:ext uri="{FF2B5EF4-FFF2-40B4-BE49-F238E27FC236}">
                <a16:creationId xmlns:a16="http://schemas.microsoft.com/office/drawing/2014/main" id="{93155140-A0D1-40B9-A55E-F8686061E969}"/>
              </a:ext>
            </a:extLst>
          </p:cNvPr>
          <p:cNvCxnSpPr>
            <a:cxnSpLocks/>
          </p:cNvCxnSpPr>
          <p:nvPr/>
        </p:nvCxnSpPr>
        <p:spPr>
          <a:xfrm>
            <a:off x="939800" y="1346200"/>
            <a:ext cx="4318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2AA1AD0-26D5-467E-8368-3B92E64CECD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498048" y="3003117"/>
            <a:ext cx="3693952" cy="3913464"/>
          </a:xfrm>
          <a:prstGeom prst="rect">
            <a:avLst/>
          </a:prstGeom>
        </p:spPr>
      </p:pic>
    </p:spTree>
    <p:extLst>
      <p:ext uri="{BB962C8B-B14F-4D97-AF65-F5344CB8AC3E}">
        <p14:creationId xmlns:p14="http://schemas.microsoft.com/office/powerpoint/2010/main" val="4008663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04029F-A809-4CEE-BF5F-557DCED98401}"/>
              </a:ext>
            </a:extLst>
          </p:cNvPr>
          <p:cNvSpPr>
            <a:spLocks noGrp="1" noChangeArrowheads="1"/>
          </p:cNvSpPr>
          <p:nvPr>
            <p:ph type="title"/>
          </p:nvPr>
        </p:nvSpPr>
        <p:spPr>
          <a:xfrm>
            <a:off x="515351" y="318666"/>
            <a:ext cx="5580649" cy="872757"/>
          </a:xfrm>
        </p:spPr>
        <p:txBody>
          <a:bodyPr>
            <a:normAutofit/>
          </a:bodyPr>
          <a:lstStyle/>
          <a:p>
            <a:pPr eaLnBrk="1" hangingPunct="1"/>
            <a:r>
              <a:rPr lang="en-US" altLang="en-US" sz="4000" b="1" dirty="0">
                <a:latin typeface="Arial" panose="020B0604020202020204" pitchFamily="34" charset="0"/>
                <a:cs typeface="Arial" panose="020B0604020202020204" pitchFamily="34" charset="0"/>
              </a:rPr>
              <a:t>Lesson Objectives</a:t>
            </a:r>
          </a:p>
        </p:txBody>
      </p:sp>
      <p:sp>
        <p:nvSpPr>
          <p:cNvPr id="4" name="Rectangle 3">
            <a:extLst>
              <a:ext uri="{FF2B5EF4-FFF2-40B4-BE49-F238E27FC236}">
                <a16:creationId xmlns:a16="http://schemas.microsoft.com/office/drawing/2014/main" id="{DD5E976B-DAF1-4F5A-9DAA-F439678E2CAA}"/>
              </a:ext>
            </a:extLst>
          </p:cNvPr>
          <p:cNvSpPr txBox="1">
            <a:spLocks noChangeArrowheads="1"/>
          </p:cNvSpPr>
          <p:nvPr/>
        </p:nvSpPr>
        <p:spPr>
          <a:xfrm>
            <a:off x="457021" y="1376560"/>
            <a:ext cx="8648879" cy="48558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sz="2400" dirty="0">
                <a:latin typeface="Arial" panose="020B0604020202020204" pitchFamily="34" charset="0"/>
                <a:cs typeface="Arial" panose="020B0604020202020204" pitchFamily="34" charset="0"/>
              </a:rPr>
              <a:t>By the end of the session delegates will be able to:</a:t>
            </a:r>
          </a:p>
          <a:p>
            <a:pPr marL="0" indent="0">
              <a:buFont typeface="Arial" panose="020B0604020202020204" pitchFamily="34" charset="0"/>
              <a:buNone/>
            </a:pPr>
            <a:endParaRPr lang="en-US" altLang="en-US" sz="2400" dirty="0">
              <a:latin typeface="Arial" panose="020B0604020202020204" pitchFamily="34" charset="0"/>
              <a:cs typeface="Arial" panose="020B0604020202020204" pitchFamily="34" charset="0"/>
            </a:endParaRPr>
          </a:p>
          <a:p>
            <a:pPr>
              <a:lnSpc>
                <a:spcPct val="100000"/>
              </a:lnSpc>
            </a:pPr>
            <a:r>
              <a:rPr lang="en-US" altLang="en-US" sz="2400" dirty="0">
                <a:latin typeface="Arial" panose="020B0604020202020204" pitchFamily="34" charset="0"/>
                <a:cs typeface="Arial" panose="020B0604020202020204" pitchFamily="34" charset="0"/>
              </a:rPr>
              <a:t>Explain the primary objectives of the IOR. </a:t>
            </a:r>
          </a:p>
          <a:p>
            <a:pPr>
              <a:lnSpc>
                <a:spcPct val="100000"/>
              </a:lnSpc>
            </a:pPr>
            <a:r>
              <a:rPr lang="en-US" altLang="en-US" sz="2400" dirty="0">
                <a:latin typeface="Arial" panose="020B0604020202020204" pitchFamily="34" charset="0"/>
                <a:cs typeface="Arial" panose="020B0604020202020204" pitchFamily="34" charset="0"/>
              </a:rPr>
              <a:t>State the principles for an effective multi-agency response.</a:t>
            </a:r>
          </a:p>
          <a:p>
            <a:pPr>
              <a:lnSpc>
                <a:spcPct val="100000"/>
              </a:lnSpc>
            </a:pPr>
            <a:r>
              <a:rPr lang="en-US" altLang="en-US" sz="2400" dirty="0">
                <a:latin typeface="Arial" panose="020B0604020202020204" pitchFamily="34" charset="0"/>
                <a:cs typeface="Arial" panose="020B0604020202020204" pitchFamily="34" charset="0"/>
              </a:rPr>
              <a:t>Describe the 5 JESIP principles of Joint Working &amp; explain METHANE/Joint Decision Model.</a:t>
            </a:r>
          </a:p>
          <a:p>
            <a:pPr>
              <a:lnSpc>
                <a:spcPct val="100000"/>
              </a:lnSpc>
            </a:pPr>
            <a:r>
              <a:rPr lang="en-US" altLang="en-US" sz="2400" dirty="0">
                <a:latin typeface="Arial" panose="020B0604020202020204" pitchFamily="34" charset="0"/>
                <a:cs typeface="Arial" panose="020B0604020202020204" pitchFamily="34" charset="0"/>
              </a:rPr>
              <a:t>Explain the initial actions to take following a hazardous substance incident (RAR).</a:t>
            </a:r>
          </a:p>
          <a:p>
            <a:pPr>
              <a:lnSpc>
                <a:spcPct val="100000"/>
              </a:lnSpc>
            </a:pPr>
            <a:r>
              <a:rPr lang="en-US" altLang="en-US" sz="2400" dirty="0">
                <a:latin typeface="Arial" panose="020B0604020202020204" pitchFamily="34" charset="0"/>
                <a:cs typeface="Arial" panose="020B0604020202020204" pitchFamily="34" charset="0"/>
              </a:rPr>
              <a:t>Describe the key elements of Responder Safety. </a:t>
            </a:r>
          </a:p>
          <a:p>
            <a:pPr>
              <a:lnSpc>
                <a:spcPct val="100000"/>
              </a:lnSpc>
            </a:pPr>
            <a:r>
              <a:rPr lang="en-US" altLang="en-US" sz="2400" dirty="0">
                <a:latin typeface="Arial" panose="020B0604020202020204" pitchFamily="34" charset="0"/>
                <a:cs typeface="Arial" panose="020B0604020202020204" pitchFamily="34" charset="0"/>
              </a:rPr>
              <a:t>Demonstrate the </a:t>
            </a:r>
            <a:r>
              <a:rPr lang="en-US" altLang="en-US" sz="2400" b="1" dirty="0">
                <a:latin typeface="Arial" panose="020B0604020202020204" pitchFamily="34" charset="0"/>
                <a:cs typeface="Arial" panose="020B0604020202020204" pitchFamily="34" charset="0"/>
              </a:rPr>
              <a:t>REMOVE</a:t>
            </a:r>
            <a:r>
              <a:rPr lang="en-US" altLang="en-US" sz="2400" dirty="0">
                <a:latin typeface="Arial" panose="020B0604020202020204" pitchFamily="34" charset="0"/>
                <a:cs typeface="Arial" panose="020B0604020202020204" pitchFamily="34" charset="0"/>
              </a:rPr>
              <a:t> principles.</a:t>
            </a:r>
          </a:p>
          <a:p>
            <a:pPr>
              <a:lnSpc>
                <a:spcPct val="100000"/>
              </a:lnSpc>
            </a:pPr>
            <a:r>
              <a:rPr lang="en-US" altLang="en-US" sz="2400" dirty="0">
                <a:latin typeface="Arial" panose="020B0604020202020204" pitchFamily="34" charset="0"/>
                <a:cs typeface="Arial" panose="020B0604020202020204" pitchFamily="34" charset="0"/>
              </a:rPr>
              <a:t>Explain the considerations for vulnerable people.</a:t>
            </a:r>
          </a:p>
          <a:p>
            <a:endParaRPr lang="en-US" altLang="en-US" dirty="0">
              <a:latin typeface="Calibri" panose="020F0502020204030204" pitchFamily="34" charset="0"/>
            </a:endParaRPr>
          </a:p>
          <a:p>
            <a:endParaRPr lang="en-US" altLang="en-US" dirty="0">
              <a:latin typeface="Calibri" panose="020F0502020204030204" pitchFamily="34" charset="0"/>
            </a:endParaRPr>
          </a:p>
          <a:p>
            <a:endParaRPr lang="en-US" altLang="en-US" dirty="0">
              <a:solidFill>
                <a:schemeClr val="bg1"/>
              </a:solidFill>
            </a:endParaRPr>
          </a:p>
        </p:txBody>
      </p:sp>
      <p:cxnSp>
        <p:nvCxnSpPr>
          <p:cNvPr id="10" name="Straight Connector 9">
            <a:extLst>
              <a:ext uri="{FF2B5EF4-FFF2-40B4-BE49-F238E27FC236}">
                <a16:creationId xmlns:a16="http://schemas.microsoft.com/office/drawing/2014/main" id="{CEA1E4C5-6281-406B-ADB5-D1D7912538FB}"/>
              </a:ext>
            </a:extLst>
          </p:cNvPr>
          <p:cNvCxnSpPr>
            <a:cxnSpLocks/>
          </p:cNvCxnSpPr>
          <p:nvPr/>
        </p:nvCxnSpPr>
        <p:spPr>
          <a:xfrm>
            <a:off x="635000" y="1033302"/>
            <a:ext cx="5461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BD19944-AC8B-458E-8491-8CCAE413E6C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498048" y="3003117"/>
            <a:ext cx="3693952" cy="3913464"/>
          </a:xfrm>
          <a:prstGeom prst="rect">
            <a:avLst/>
          </a:prstGeom>
        </p:spPr>
      </p:pic>
    </p:spTree>
    <p:extLst>
      <p:ext uri="{BB962C8B-B14F-4D97-AF65-F5344CB8AC3E}">
        <p14:creationId xmlns:p14="http://schemas.microsoft.com/office/powerpoint/2010/main" val="3639251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821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04029F-A809-4CEE-BF5F-557DCED98401}"/>
              </a:ext>
            </a:extLst>
          </p:cNvPr>
          <p:cNvSpPr>
            <a:spLocks noGrp="1" noChangeArrowheads="1"/>
          </p:cNvSpPr>
          <p:nvPr>
            <p:ph type="title"/>
          </p:nvPr>
        </p:nvSpPr>
        <p:spPr>
          <a:xfrm>
            <a:off x="515351" y="318666"/>
            <a:ext cx="5580649" cy="872757"/>
          </a:xfrm>
        </p:spPr>
        <p:txBody>
          <a:bodyPr>
            <a:normAutofit/>
          </a:bodyPr>
          <a:lstStyle/>
          <a:p>
            <a:pPr eaLnBrk="1" hangingPunct="1"/>
            <a:r>
              <a:rPr lang="en-US" altLang="en-US" b="1" dirty="0">
                <a:latin typeface="Arial" panose="020B0604020202020204" pitchFamily="34" charset="0"/>
                <a:cs typeface="Arial" panose="020B0604020202020204" pitchFamily="34" charset="0"/>
              </a:rPr>
              <a:t>Lesson Objectives</a:t>
            </a:r>
          </a:p>
        </p:txBody>
      </p:sp>
      <p:sp>
        <p:nvSpPr>
          <p:cNvPr id="4" name="Rectangle 3">
            <a:extLst>
              <a:ext uri="{FF2B5EF4-FFF2-40B4-BE49-F238E27FC236}">
                <a16:creationId xmlns:a16="http://schemas.microsoft.com/office/drawing/2014/main" id="{DD5E976B-DAF1-4F5A-9DAA-F439678E2CAA}"/>
              </a:ext>
            </a:extLst>
          </p:cNvPr>
          <p:cNvSpPr txBox="1">
            <a:spLocks noChangeArrowheads="1"/>
          </p:cNvSpPr>
          <p:nvPr/>
        </p:nvSpPr>
        <p:spPr>
          <a:xfrm>
            <a:off x="457021" y="1376560"/>
            <a:ext cx="10332899" cy="48558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sz="2400" dirty="0">
                <a:latin typeface="Arial" panose="020B0604020202020204" pitchFamily="34" charset="0"/>
                <a:cs typeface="Arial" panose="020B0604020202020204" pitchFamily="34" charset="0"/>
              </a:rPr>
              <a:t>By the end of the session delegates will be able to:</a:t>
            </a:r>
          </a:p>
          <a:p>
            <a:pPr marL="0" indent="0">
              <a:buFont typeface="Arial" panose="020B0604020202020204" pitchFamily="34" charset="0"/>
              <a:buNone/>
            </a:pPr>
            <a:endParaRPr lang="en-US" altLang="en-US" sz="2400" dirty="0">
              <a:latin typeface="Arial" panose="020B0604020202020204" pitchFamily="34" charset="0"/>
              <a:cs typeface="Arial" panose="020B0604020202020204" pitchFamily="34" charset="0"/>
            </a:endParaRPr>
          </a:p>
          <a:p>
            <a:pPr>
              <a:lnSpc>
                <a:spcPct val="100000"/>
              </a:lnSpc>
            </a:pPr>
            <a:r>
              <a:rPr lang="en-US" altLang="en-US" sz="2400" dirty="0">
                <a:latin typeface="Arial" panose="020B0604020202020204" pitchFamily="34" charset="0"/>
                <a:cs typeface="Arial" panose="020B0604020202020204" pitchFamily="34" charset="0"/>
              </a:rPr>
              <a:t>Explain the primary objectives of the IOR. </a:t>
            </a:r>
          </a:p>
          <a:p>
            <a:pPr>
              <a:lnSpc>
                <a:spcPct val="100000"/>
              </a:lnSpc>
            </a:pPr>
            <a:r>
              <a:rPr lang="en-US" altLang="en-US" sz="2400" dirty="0">
                <a:latin typeface="Arial" panose="020B0604020202020204" pitchFamily="34" charset="0"/>
                <a:cs typeface="Arial" panose="020B0604020202020204" pitchFamily="34" charset="0"/>
              </a:rPr>
              <a:t>State the principles for an effective multi-agency response.</a:t>
            </a:r>
          </a:p>
          <a:p>
            <a:pPr>
              <a:lnSpc>
                <a:spcPct val="100000"/>
              </a:lnSpc>
            </a:pPr>
            <a:r>
              <a:rPr lang="en-US" altLang="en-US" sz="2400" dirty="0">
                <a:latin typeface="Arial" panose="020B0604020202020204" pitchFamily="34" charset="0"/>
                <a:cs typeface="Arial" panose="020B0604020202020204" pitchFamily="34" charset="0"/>
              </a:rPr>
              <a:t>Describe the key elements of M/ETHANE and the Joint Decision Model.</a:t>
            </a:r>
          </a:p>
          <a:p>
            <a:pPr>
              <a:lnSpc>
                <a:spcPct val="100000"/>
              </a:lnSpc>
            </a:pPr>
            <a:r>
              <a:rPr lang="en-US" altLang="en-US" sz="2400" dirty="0">
                <a:latin typeface="Arial" panose="020B0604020202020204" pitchFamily="34" charset="0"/>
                <a:cs typeface="Arial" panose="020B0604020202020204" pitchFamily="34" charset="0"/>
              </a:rPr>
              <a:t>Explain the initial actions to take following a hazardous substance incident (RAR).</a:t>
            </a:r>
          </a:p>
          <a:p>
            <a:pPr>
              <a:lnSpc>
                <a:spcPct val="100000"/>
              </a:lnSpc>
            </a:pPr>
            <a:r>
              <a:rPr lang="en-US" altLang="en-US" sz="2400" dirty="0">
                <a:latin typeface="Arial" panose="020B0604020202020204" pitchFamily="34" charset="0"/>
                <a:cs typeface="Arial" panose="020B0604020202020204" pitchFamily="34" charset="0"/>
              </a:rPr>
              <a:t>Describe the key elements of Public and Responder Safety. </a:t>
            </a:r>
          </a:p>
          <a:p>
            <a:pPr>
              <a:lnSpc>
                <a:spcPct val="100000"/>
              </a:lnSpc>
            </a:pPr>
            <a:r>
              <a:rPr lang="en-US" altLang="en-US" sz="2400" dirty="0">
                <a:latin typeface="Arial" panose="020B0604020202020204" pitchFamily="34" charset="0"/>
                <a:cs typeface="Arial" panose="020B0604020202020204" pitchFamily="34" charset="0"/>
              </a:rPr>
              <a:t>Demonstrate the </a:t>
            </a:r>
            <a:r>
              <a:rPr lang="en-US" altLang="en-US" sz="2400" b="1" dirty="0">
                <a:latin typeface="Arial" panose="020B0604020202020204" pitchFamily="34" charset="0"/>
                <a:cs typeface="Arial" panose="020B0604020202020204" pitchFamily="34" charset="0"/>
              </a:rPr>
              <a:t>REMOVE</a:t>
            </a:r>
            <a:r>
              <a:rPr lang="en-US" altLang="en-US" sz="2400" dirty="0">
                <a:latin typeface="Arial" panose="020B0604020202020204" pitchFamily="34" charset="0"/>
                <a:cs typeface="Arial" panose="020B0604020202020204" pitchFamily="34" charset="0"/>
              </a:rPr>
              <a:t> principles.</a:t>
            </a:r>
          </a:p>
          <a:p>
            <a:pPr>
              <a:lnSpc>
                <a:spcPct val="100000"/>
              </a:lnSpc>
            </a:pPr>
            <a:r>
              <a:rPr lang="en-US" altLang="en-US" sz="2400" dirty="0">
                <a:latin typeface="Arial" panose="020B0604020202020204" pitchFamily="34" charset="0"/>
                <a:cs typeface="Arial" panose="020B0604020202020204" pitchFamily="34" charset="0"/>
              </a:rPr>
              <a:t>Explain the considerations for vulnerable people.</a:t>
            </a:r>
          </a:p>
          <a:p>
            <a:endParaRPr lang="en-US" altLang="en-US" dirty="0">
              <a:latin typeface="Calibri" panose="020F0502020204030204" pitchFamily="34" charset="0"/>
            </a:endParaRPr>
          </a:p>
          <a:p>
            <a:endParaRPr lang="en-US" altLang="en-US" dirty="0">
              <a:latin typeface="Calibri" panose="020F0502020204030204" pitchFamily="34" charset="0"/>
            </a:endParaRPr>
          </a:p>
          <a:p>
            <a:endParaRPr lang="en-US" altLang="en-US" dirty="0">
              <a:solidFill>
                <a:schemeClr val="bg1"/>
              </a:solidFill>
            </a:endParaRPr>
          </a:p>
        </p:txBody>
      </p:sp>
      <p:cxnSp>
        <p:nvCxnSpPr>
          <p:cNvPr id="10" name="Straight Connector 9">
            <a:extLst>
              <a:ext uri="{FF2B5EF4-FFF2-40B4-BE49-F238E27FC236}">
                <a16:creationId xmlns:a16="http://schemas.microsoft.com/office/drawing/2014/main" id="{CEA1E4C5-6281-406B-ADB5-D1D7912538FB}"/>
              </a:ext>
            </a:extLst>
          </p:cNvPr>
          <p:cNvCxnSpPr>
            <a:cxnSpLocks/>
          </p:cNvCxnSpPr>
          <p:nvPr/>
        </p:nvCxnSpPr>
        <p:spPr>
          <a:xfrm>
            <a:off x="635000" y="1090452"/>
            <a:ext cx="62611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0095746-9AB2-49E5-A1EB-FD4FF658DC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728790" y="4248416"/>
            <a:ext cx="2463209" cy="2609584"/>
          </a:xfrm>
          <a:prstGeom prst="rect">
            <a:avLst/>
          </a:prstGeom>
        </p:spPr>
      </p:pic>
    </p:spTree>
    <p:extLst>
      <p:ext uri="{BB962C8B-B14F-4D97-AF65-F5344CB8AC3E}">
        <p14:creationId xmlns:p14="http://schemas.microsoft.com/office/powerpoint/2010/main" val="2152720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D85E56-AB0B-4123-B2B6-EEEB22C71486}"/>
              </a:ext>
            </a:extLst>
          </p:cNvPr>
          <p:cNvSpPr txBox="1"/>
          <p:nvPr/>
        </p:nvSpPr>
        <p:spPr>
          <a:xfrm>
            <a:off x="335777" y="486902"/>
            <a:ext cx="11046598" cy="769441"/>
          </a:xfrm>
          <a:prstGeom prst="rect">
            <a:avLst/>
          </a:prstGeom>
          <a:noFill/>
        </p:spPr>
        <p:txBody>
          <a:bodyPr wrap="square" rtlCol="0">
            <a:spAutoFit/>
          </a:bodyPr>
          <a:lstStyle/>
          <a:p>
            <a:r>
              <a:rPr lang="en-GB" sz="4400" b="1" dirty="0">
                <a:latin typeface="Arial" panose="020B0604020202020204" pitchFamily="34" charset="0"/>
                <a:cs typeface="Arial" panose="020B0604020202020204" pitchFamily="34" charset="0"/>
              </a:rPr>
              <a:t>Stages of Response</a:t>
            </a:r>
          </a:p>
        </p:txBody>
      </p:sp>
      <p:sp>
        <p:nvSpPr>
          <p:cNvPr id="2" name="Oval 1">
            <a:extLst>
              <a:ext uri="{FF2B5EF4-FFF2-40B4-BE49-F238E27FC236}">
                <a16:creationId xmlns:a16="http://schemas.microsoft.com/office/drawing/2014/main" id="{FF368AE7-C655-4906-8F2E-244F965E2665}"/>
              </a:ext>
            </a:extLst>
          </p:cNvPr>
          <p:cNvSpPr/>
          <p:nvPr/>
        </p:nvSpPr>
        <p:spPr>
          <a:xfrm>
            <a:off x="876300" y="1562186"/>
            <a:ext cx="1524000" cy="1552575"/>
          </a:xfrm>
          <a:prstGeom prst="ellipse">
            <a:avLst/>
          </a:prstGeom>
          <a:solidFill>
            <a:srgbClr val="CF292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Arial" panose="020B0604020202020204" pitchFamily="34" charset="0"/>
                <a:cs typeface="Arial" panose="020B0604020202020204" pitchFamily="34" charset="0"/>
              </a:rPr>
              <a:t>IOR</a:t>
            </a:r>
          </a:p>
        </p:txBody>
      </p:sp>
      <p:sp>
        <p:nvSpPr>
          <p:cNvPr id="7" name="Oval 6">
            <a:extLst>
              <a:ext uri="{FF2B5EF4-FFF2-40B4-BE49-F238E27FC236}">
                <a16:creationId xmlns:a16="http://schemas.microsoft.com/office/drawing/2014/main" id="{C31FAC3E-283B-467E-B3CE-62C598DB0E3C}"/>
              </a:ext>
            </a:extLst>
          </p:cNvPr>
          <p:cNvSpPr/>
          <p:nvPr/>
        </p:nvSpPr>
        <p:spPr>
          <a:xfrm>
            <a:off x="876300" y="4519526"/>
            <a:ext cx="1524000" cy="1552575"/>
          </a:xfrm>
          <a:prstGeom prst="ellipse">
            <a:avLst/>
          </a:prstGeom>
          <a:solidFill>
            <a:srgbClr val="267DC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Arial" panose="020B0604020202020204" pitchFamily="34" charset="0"/>
                <a:cs typeface="Arial" panose="020B0604020202020204" pitchFamily="34" charset="0"/>
              </a:rPr>
              <a:t>SOR</a:t>
            </a:r>
          </a:p>
        </p:txBody>
      </p:sp>
      <p:sp>
        <p:nvSpPr>
          <p:cNvPr id="5" name="Arrow: Down 4">
            <a:extLst>
              <a:ext uri="{FF2B5EF4-FFF2-40B4-BE49-F238E27FC236}">
                <a16:creationId xmlns:a16="http://schemas.microsoft.com/office/drawing/2014/main" id="{30F0162F-5B10-45E6-BD19-876082CEC6FA}"/>
              </a:ext>
            </a:extLst>
          </p:cNvPr>
          <p:cNvSpPr/>
          <p:nvPr/>
        </p:nvSpPr>
        <p:spPr>
          <a:xfrm>
            <a:off x="1445419" y="3507581"/>
            <a:ext cx="385762" cy="695325"/>
          </a:xfrm>
          <a:prstGeom prst="downArrow">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B964C64-9E8C-4AB5-955F-039D44F601EB}"/>
              </a:ext>
            </a:extLst>
          </p:cNvPr>
          <p:cNvSpPr/>
          <p:nvPr/>
        </p:nvSpPr>
        <p:spPr>
          <a:xfrm>
            <a:off x="2576512" y="1507033"/>
            <a:ext cx="9244014" cy="2000548"/>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Initial Operational Response</a:t>
            </a:r>
            <a:endParaRPr lang="en-US" sz="20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Commences when the first report of an incident is received by the Emergency Services and provides the opportunity to immediately provide life-saving advice whist determining a coordinated, controlled and consistent response. </a:t>
            </a:r>
          </a:p>
        </p:txBody>
      </p:sp>
      <p:sp>
        <p:nvSpPr>
          <p:cNvPr id="9" name="Rectangle 8">
            <a:extLst>
              <a:ext uri="{FF2B5EF4-FFF2-40B4-BE49-F238E27FC236}">
                <a16:creationId xmlns:a16="http://schemas.microsoft.com/office/drawing/2014/main" id="{275602A7-36F4-4E42-B830-3B76BD5F85D3}"/>
              </a:ext>
            </a:extLst>
          </p:cNvPr>
          <p:cNvSpPr/>
          <p:nvPr/>
        </p:nvSpPr>
        <p:spPr>
          <a:xfrm>
            <a:off x="2576512" y="4262044"/>
            <a:ext cx="7291776" cy="2000548"/>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Specialist Operational Response</a:t>
            </a:r>
          </a:p>
          <a:p>
            <a:r>
              <a:rPr lang="en-US" sz="2400" dirty="0">
                <a:latin typeface="Arial" panose="020B0604020202020204" pitchFamily="34" charset="0"/>
                <a:cs typeface="Arial" panose="020B0604020202020204" pitchFamily="34" charset="0"/>
              </a:rPr>
              <a:t>Different specialist resources will arrive to the incident at different times. Therefore, the transition from IOR to SOR may take place in an undetermined sequence. </a:t>
            </a:r>
          </a:p>
        </p:txBody>
      </p:sp>
      <p:cxnSp>
        <p:nvCxnSpPr>
          <p:cNvPr id="15" name="Straight Connector 14">
            <a:extLst>
              <a:ext uri="{FF2B5EF4-FFF2-40B4-BE49-F238E27FC236}">
                <a16:creationId xmlns:a16="http://schemas.microsoft.com/office/drawing/2014/main" id="{A07FFE04-D4D2-44BB-8F5E-8BAA1B45BDC4}"/>
              </a:ext>
            </a:extLst>
          </p:cNvPr>
          <p:cNvCxnSpPr>
            <a:cxnSpLocks/>
          </p:cNvCxnSpPr>
          <p:nvPr/>
        </p:nvCxnSpPr>
        <p:spPr>
          <a:xfrm>
            <a:off x="444500" y="1232888"/>
            <a:ext cx="60198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CAC45CC-3465-46A8-9785-76A4E81E50F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728790" y="4248416"/>
            <a:ext cx="2463209" cy="2609584"/>
          </a:xfrm>
          <a:prstGeom prst="rect">
            <a:avLst/>
          </a:prstGeom>
        </p:spPr>
      </p:pic>
    </p:spTree>
    <p:extLst>
      <p:ext uri="{BB962C8B-B14F-4D97-AF65-F5344CB8AC3E}">
        <p14:creationId xmlns:p14="http://schemas.microsoft.com/office/powerpoint/2010/main" val="1831599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029EF0-3B77-4A83-9E50-DCF8A2C76189}"/>
              </a:ext>
            </a:extLst>
          </p:cNvPr>
          <p:cNvSpPr txBox="1"/>
          <p:nvPr/>
        </p:nvSpPr>
        <p:spPr>
          <a:xfrm>
            <a:off x="371475" y="519604"/>
            <a:ext cx="11229975" cy="2123658"/>
          </a:xfrm>
          <a:prstGeom prst="rect">
            <a:avLst/>
          </a:prstGeom>
          <a:noFill/>
        </p:spPr>
        <p:txBody>
          <a:bodyPr wrap="square" rtlCol="0">
            <a:spAutoFit/>
          </a:bodyPr>
          <a:lstStyle/>
          <a:p>
            <a:r>
              <a:rPr lang="en-GB" sz="4400" b="1" dirty="0">
                <a:latin typeface="Arial" panose="020B0604020202020204" pitchFamily="34" charset="0"/>
                <a:cs typeface="Arial" panose="020B0604020202020204" pitchFamily="34" charset="0"/>
              </a:rPr>
              <a:t>The Primary Objectives of the IOR are to:</a:t>
            </a:r>
            <a:br>
              <a:rPr lang="en-GB" sz="4400" b="1" dirty="0">
                <a:latin typeface="Arial" panose="020B0604020202020204" pitchFamily="34" charset="0"/>
                <a:cs typeface="Arial" panose="020B0604020202020204" pitchFamily="34" charset="0"/>
              </a:rPr>
            </a:br>
            <a:br>
              <a:rPr lang="en-GB" sz="4400" b="1" dirty="0">
                <a:latin typeface="Arial" panose="020B0604020202020204" pitchFamily="34" charset="0"/>
                <a:cs typeface="Arial" panose="020B0604020202020204" pitchFamily="34" charset="0"/>
              </a:rPr>
            </a:br>
            <a:endParaRPr lang="en-GB"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2827742-1BCB-431D-8EE8-C53A57C1A874}"/>
              </a:ext>
            </a:extLst>
          </p:cNvPr>
          <p:cNvSpPr txBox="1"/>
          <p:nvPr/>
        </p:nvSpPr>
        <p:spPr>
          <a:xfrm>
            <a:off x="990989" y="1851783"/>
            <a:ext cx="9477374"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Maximise the safety of the public and save lives.</a:t>
            </a:r>
          </a:p>
        </p:txBody>
      </p:sp>
      <p:sp>
        <p:nvSpPr>
          <p:cNvPr id="5" name="TextBox 4">
            <a:extLst>
              <a:ext uri="{FF2B5EF4-FFF2-40B4-BE49-F238E27FC236}">
                <a16:creationId xmlns:a16="http://schemas.microsoft.com/office/drawing/2014/main" id="{9B9C2324-5924-4D86-89AF-ED0EDACBE997}"/>
              </a:ext>
            </a:extLst>
          </p:cNvPr>
          <p:cNvSpPr txBox="1"/>
          <p:nvPr/>
        </p:nvSpPr>
        <p:spPr>
          <a:xfrm>
            <a:off x="990989" y="2520152"/>
            <a:ext cx="8877299" cy="523220"/>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Minimise the operational risk to responders.</a:t>
            </a:r>
          </a:p>
        </p:txBody>
      </p:sp>
      <p:sp>
        <p:nvSpPr>
          <p:cNvPr id="7" name="TextBox 6">
            <a:extLst>
              <a:ext uri="{FF2B5EF4-FFF2-40B4-BE49-F238E27FC236}">
                <a16:creationId xmlns:a16="http://schemas.microsoft.com/office/drawing/2014/main" id="{8294972F-DC41-476B-ACF8-B147545471E7}"/>
              </a:ext>
            </a:extLst>
          </p:cNvPr>
          <p:cNvSpPr txBox="1"/>
          <p:nvPr/>
        </p:nvSpPr>
        <p:spPr>
          <a:xfrm>
            <a:off x="990989" y="3188521"/>
            <a:ext cx="9781785" cy="954107"/>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Ensure an effective transition to the Specialist Operational Response (SOR)</a:t>
            </a:r>
          </a:p>
        </p:txBody>
      </p:sp>
      <p:sp>
        <p:nvSpPr>
          <p:cNvPr id="11" name="TextBox 10">
            <a:extLst>
              <a:ext uri="{FF2B5EF4-FFF2-40B4-BE49-F238E27FC236}">
                <a16:creationId xmlns:a16="http://schemas.microsoft.com/office/drawing/2014/main" id="{69BD0536-8B63-4880-B854-F4BB230293DD}"/>
              </a:ext>
            </a:extLst>
          </p:cNvPr>
          <p:cNvSpPr txBox="1"/>
          <p:nvPr/>
        </p:nvSpPr>
        <p:spPr>
          <a:xfrm>
            <a:off x="695325" y="4586423"/>
            <a:ext cx="9096375" cy="954107"/>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The first 15 minutes are the most critical for achieving life-saving activity.</a:t>
            </a:r>
          </a:p>
        </p:txBody>
      </p:sp>
      <p:cxnSp>
        <p:nvCxnSpPr>
          <p:cNvPr id="12" name="Straight Connector 11">
            <a:extLst>
              <a:ext uri="{FF2B5EF4-FFF2-40B4-BE49-F238E27FC236}">
                <a16:creationId xmlns:a16="http://schemas.microsoft.com/office/drawing/2014/main" id="{5E05E4F9-FFCF-4349-BDC0-4446014023B4}"/>
              </a:ext>
            </a:extLst>
          </p:cNvPr>
          <p:cNvCxnSpPr>
            <a:cxnSpLocks/>
          </p:cNvCxnSpPr>
          <p:nvPr/>
        </p:nvCxnSpPr>
        <p:spPr>
          <a:xfrm>
            <a:off x="469900" y="1284779"/>
            <a:ext cx="117221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DEDFC8E-A6E8-4801-A5FB-6D50AEB4F90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728790" y="4248416"/>
            <a:ext cx="2463209" cy="2609584"/>
          </a:xfrm>
          <a:prstGeom prst="rect">
            <a:avLst/>
          </a:prstGeom>
        </p:spPr>
      </p:pic>
    </p:spTree>
    <p:extLst>
      <p:ext uri="{BB962C8B-B14F-4D97-AF65-F5344CB8AC3E}">
        <p14:creationId xmlns:p14="http://schemas.microsoft.com/office/powerpoint/2010/main" val="3100379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8000">
              <a:schemeClr val="accent1">
                <a:lumMod val="5000"/>
                <a:lumOff val="95000"/>
              </a:schemeClr>
            </a:gs>
            <a:gs pos="0">
              <a:schemeClr val="accent1">
                <a:lumMod val="45000"/>
                <a:lumOff val="55000"/>
              </a:schemeClr>
            </a:gs>
            <a:gs pos="19000">
              <a:schemeClr val="accent1">
                <a:lumMod val="45000"/>
                <a:lumOff val="55000"/>
              </a:schemeClr>
            </a:gs>
            <a:gs pos="77000">
              <a:schemeClr val="accent1">
                <a:lumMod val="30000"/>
                <a:lumOff val="70000"/>
              </a:schemeClr>
            </a:gs>
          </a:gsLst>
          <a:lin ang="5400000" scaled="0"/>
          <a:tileRect/>
        </a:gradFill>
        <a:effectLst/>
      </p:bgPr>
    </p:bg>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715A3875-F1C7-4546-9575-B42537E05967}"/>
              </a:ext>
            </a:extLst>
          </p:cNvPr>
          <p:cNvSpPr/>
          <p:nvPr/>
        </p:nvSpPr>
        <p:spPr>
          <a:xfrm>
            <a:off x="800843" y="5610427"/>
            <a:ext cx="10743457" cy="10777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1">
            <a:extLst>
              <a:ext uri="{FF2B5EF4-FFF2-40B4-BE49-F238E27FC236}">
                <a16:creationId xmlns:a16="http://schemas.microsoft.com/office/drawing/2014/main" id="{D24C56F6-E0FD-4959-8B79-F9021804D1FA}"/>
              </a:ext>
            </a:extLst>
          </p:cNvPr>
          <p:cNvSpPr txBox="1">
            <a:spLocks/>
          </p:cNvSpPr>
          <p:nvPr/>
        </p:nvSpPr>
        <p:spPr>
          <a:xfrm>
            <a:off x="-2286000" y="274596"/>
            <a:ext cx="76104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Arial" panose="020B0604020202020204" pitchFamily="34" charset="0"/>
                <a:cs typeface="Arial" panose="020B0604020202020204" pitchFamily="34" charset="0"/>
              </a:rPr>
              <a:t>JESIP</a:t>
            </a:r>
          </a:p>
        </p:txBody>
      </p:sp>
      <p:cxnSp>
        <p:nvCxnSpPr>
          <p:cNvPr id="21" name="Straight Connector 20">
            <a:extLst>
              <a:ext uri="{FF2B5EF4-FFF2-40B4-BE49-F238E27FC236}">
                <a16:creationId xmlns:a16="http://schemas.microsoft.com/office/drawing/2014/main" id="{767E1F0C-E124-4E7B-A718-D3B8E85B846F}"/>
              </a:ext>
            </a:extLst>
          </p:cNvPr>
          <p:cNvCxnSpPr>
            <a:cxnSpLocks/>
          </p:cNvCxnSpPr>
          <p:nvPr/>
        </p:nvCxnSpPr>
        <p:spPr>
          <a:xfrm>
            <a:off x="749300" y="1247573"/>
            <a:ext cx="5461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85E8D65-B3C6-4778-9B3E-8BDE378A5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352" y="2768936"/>
            <a:ext cx="7084322" cy="1570708"/>
          </a:xfrm>
          <a:prstGeom prst="rect">
            <a:avLst/>
          </a:prstGeom>
        </p:spPr>
      </p:pic>
      <p:grpSp>
        <p:nvGrpSpPr>
          <p:cNvPr id="11" name="Group 10">
            <a:extLst>
              <a:ext uri="{FF2B5EF4-FFF2-40B4-BE49-F238E27FC236}">
                <a16:creationId xmlns:a16="http://schemas.microsoft.com/office/drawing/2014/main" id="{E09EF0B8-7A0A-4EAD-90C7-7683F2802473}"/>
              </a:ext>
            </a:extLst>
          </p:cNvPr>
          <p:cNvGrpSpPr/>
          <p:nvPr/>
        </p:nvGrpSpPr>
        <p:grpSpPr>
          <a:xfrm>
            <a:off x="1125686" y="5732053"/>
            <a:ext cx="10169228" cy="956126"/>
            <a:chOff x="0" y="14771"/>
            <a:chExt cx="6551916" cy="572863"/>
          </a:xfrm>
        </p:grpSpPr>
        <p:grpSp>
          <p:nvGrpSpPr>
            <p:cNvPr id="12" name="Group 11">
              <a:extLst>
                <a:ext uri="{FF2B5EF4-FFF2-40B4-BE49-F238E27FC236}">
                  <a16:creationId xmlns:a16="http://schemas.microsoft.com/office/drawing/2014/main" id="{64277F3D-5A6A-4EE9-99EF-657FDA9E8CFE}"/>
                </a:ext>
              </a:extLst>
            </p:cNvPr>
            <p:cNvGrpSpPr/>
            <p:nvPr/>
          </p:nvGrpSpPr>
          <p:grpSpPr>
            <a:xfrm>
              <a:off x="0" y="56443"/>
              <a:ext cx="6551916" cy="531191"/>
              <a:chOff x="0" y="56475"/>
              <a:chExt cx="6551962" cy="531495"/>
            </a:xfrm>
          </p:grpSpPr>
          <p:pic>
            <p:nvPicPr>
              <p:cNvPr id="14" name="Picture 13">
                <a:extLst>
                  <a:ext uri="{FF2B5EF4-FFF2-40B4-BE49-F238E27FC236}">
                    <a16:creationId xmlns:a16="http://schemas.microsoft.com/office/drawing/2014/main" id="{1AC79F56-E1FC-4C3A-A1F6-B6E6F8F718C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6475"/>
                <a:ext cx="999654" cy="482825"/>
              </a:xfrm>
              <a:prstGeom prst="rect">
                <a:avLst/>
              </a:prstGeom>
              <a:noFill/>
              <a:ln>
                <a:noFill/>
              </a:ln>
            </p:spPr>
          </p:pic>
          <p:pic>
            <p:nvPicPr>
              <p:cNvPr id="15" name="Picture 14">
                <a:extLst>
                  <a:ext uri="{FF2B5EF4-FFF2-40B4-BE49-F238E27FC236}">
                    <a16:creationId xmlns:a16="http://schemas.microsoft.com/office/drawing/2014/main" id="{A15D763C-776C-4FCB-941F-22460291F95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6062" y="56475"/>
                <a:ext cx="1242060" cy="531495"/>
              </a:xfrm>
              <a:prstGeom prst="rect">
                <a:avLst/>
              </a:prstGeom>
              <a:noFill/>
              <a:ln>
                <a:noFill/>
              </a:ln>
            </p:spPr>
          </p:pic>
          <p:pic>
            <p:nvPicPr>
              <p:cNvPr id="16" name="Picture 15">
                <a:extLst>
                  <a:ext uri="{FF2B5EF4-FFF2-40B4-BE49-F238E27FC236}">
                    <a16:creationId xmlns:a16="http://schemas.microsoft.com/office/drawing/2014/main" id="{4964DF67-31E2-48BB-8B21-B58E5196D2A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5901" y="56475"/>
                <a:ext cx="1310853" cy="418547"/>
              </a:xfrm>
              <a:prstGeom prst="rect">
                <a:avLst/>
              </a:prstGeom>
              <a:noFill/>
              <a:ln>
                <a:noFill/>
              </a:ln>
            </p:spPr>
          </p:pic>
          <p:pic>
            <p:nvPicPr>
              <p:cNvPr id="17" name="Picture 16">
                <a:extLst>
                  <a:ext uri="{FF2B5EF4-FFF2-40B4-BE49-F238E27FC236}">
                    <a16:creationId xmlns:a16="http://schemas.microsoft.com/office/drawing/2014/main" id="{E6C819D4-8DA4-40C8-A482-8EC675E470BF}"/>
                  </a:ext>
                </a:extLst>
              </p:cNvPr>
              <p:cNvPicPr/>
              <p:nvPr/>
            </p:nvPicPr>
            <p:blipFill rotWithShape="1">
              <a:blip r:embed="rId7" cstate="print">
                <a:extLst>
                  <a:ext uri="{28A0092B-C50C-407E-A947-70E740481C1C}">
                    <a14:useLocalDpi xmlns:a14="http://schemas.microsoft.com/office/drawing/2010/main" val="0"/>
                  </a:ext>
                </a:extLst>
              </a:blip>
              <a:srcRect l="9490" t="23983" r="9447" b="23984"/>
              <a:stretch/>
            </p:blipFill>
            <p:spPr>
              <a:xfrm>
                <a:off x="5414530" y="60081"/>
                <a:ext cx="1137432" cy="418547"/>
              </a:xfrm>
              <a:prstGeom prst="rect">
                <a:avLst/>
              </a:prstGeom>
            </p:spPr>
          </p:pic>
        </p:grpSp>
        <p:pic>
          <p:nvPicPr>
            <p:cNvPr id="13" name="Picture 12">
              <a:extLst>
                <a:ext uri="{FF2B5EF4-FFF2-40B4-BE49-F238E27FC236}">
                  <a16:creationId xmlns:a16="http://schemas.microsoft.com/office/drawing/2014/main" id="{78BBF16E-08B0-4881-85A6-C8D642BA8703}"/>
                </a:ext>
              </a:extLst>
            </p:cNvPr>
            <p:cNvPicPr/>
            <p:nvPr/>
          </p:nvPicPr>
          <p:blipFill>
            <a:blip r:embed="rId8"/>
            <a:stretch>
              <a:fillRect/>
            </a:stretch>
          </p:blipFill>
          <p:spPr>
            <a:xfrm>
              <a:off x="1137424" y="14771"/>
              <a:ext cx="1334721" cy="501650"/>
            </a:xfrm>
            <a:prstGeom prst="rect">
              <a:avLst/>
            </a:prstGeom>
          </p:spPr>
        </p:pic>
      </p:grpSp>
    </p:spTree>
    <p:extLst>
      <p:ext uri="{BB962C8B-B14F-4D97-AF65-F5344CB8AC3E}">
        <p14:creationId xmlns:p14="http://schemas.microsoft.com/office/powerpoint/2010/main" val="799543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7C18644-BF99-47A6-848E-5EB0ABA162B2}"/>
              </a:ext>
            </a:extLst>
          </p:cNvPr>
          <p:cNvSpPr/>
          <p:nvPr/>
        </p:nvSpPr>
        <p:spPr>
          <a:xfrm>
            <a:off x="727745" y="1690689"/>
            <a:ext cx="8248475" cy="811625"/>
          </a:xfrm>
          <a:prstGeom prst="roundRect">
            <a:avLst/>
          </a:prstGeom>
          <a:noFill/>
          <a:ln w="57150">
            <a:solidFill>
              <a:srgbClr val="C909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GB" sz="1200" dirty="0">
              <a:solidFill>
                <a:prstClr val="black"/>
              </a:solidFill>
              <a:latin typeface="Calibri" panose="020F0502020204030204"/>
            </a:endParaRPr>
          </a:p>
          <a:p>
            <a:pPr algn="ctr" defTabSz="685800" eaLnBrk="1" fontAlgn="auto" hangingPunct="1">
              <a:spcBef>
                <a:spcPts val="0"/>
              </a:spcBef>
              <a:spcAft>
                <a:spcPts val="0"/>
              </a:spcAft>
            </a:pPr>
            <a:r>
              <a:rPr lang="en-GB" sz="1350" dirty="0">
                <a:solidFill>
                  <a:schemeClr val="tx1"/>
                </a:solidFill>
                <a:latin typeface="Arial" panose="020B0604020202020204" pitchFamily="34" charset="0"/>
                <a:cs typeface="Arial" panose="020B0604020202020204" pitchFamily="34" charset="0"/>
              </a:rPr>
              <a:t>Co-locate with other responders as soon as practicably possible at a single, safe and easy identified location.</a:t>
            </a:r>
          </a:p>
        </p:txBody>
      </p:sp>
      <p:sp>
        <p:nvSpPr>
          <p:cNvPr id="4" name="Rectangle: Rounded Corners 3">
            <a:extLst>
              <a:ext uri="{FF2B5EF4-FFF2-40B4-BE49-F238E27FC236}">
                <a16:creationId xmlns:a16="http://schemas.microsoft.com/office/drawing/2014/main" id="{1088488A-A807-4006-8166-25C2AC2F9D6F}"/>
              </a:ext>
            </a:extLst>
          </p:cNvPr>
          <p:cNvSpPr/>
          <p:nvPr/>
        </p:nvSpPr>
        <p:spPr>
          <a:xfrm>
            <a:off x="727744" y="1690688"/>
            <a:ext cx="8231699" cy="234212"/>
          </a:xfrm>
          <a:prstGeom prst="roundRect">
            <a:avLst>
              <a:gd name="adj" fmla="val 39343"/>
            </a:avLst>
          </a:prstGeom>
          <a:solidFill>
            <a:srgbClr val="C9091C"/>
          </a:solidFill>
          <a:ln>
            <a:solidFill>
              <a:srgbClr val="C909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r>
              <a:rPr lang="en-GB" sz="1600" b="1" dirty="0">
                <a:solidFill>
                  <a:prstClr val="white"/>
                </a:solidFill>
                <a:latin typeface="Arial" panose="020B0604020202020204" pitchFamily="34" charset="0"/>
                <a:cs typeface="Arial" panose="020B0604020202020204" pitchFamily="34" charset="0"/>
              </a:rPr>
              <a:t>CO-LOCATE</a:t>
            </a:r>
            <a:endParaRPr lang="en-GB" sz="1400" b="1" dirty="0">
              <a:solidFill>
                <a:prstClr val="white"/>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3F63FB4-3F4E-4A87-8CCF-53510FED8E7C}"/>
              </a:ext>
            </a:extLst>
          </p:cNvPr>
          <p:cNvSpPr/>
          <p:nvPr/>
        </p:nvSpPr>
        <p:spPr>
          <a:xfrm>
            <a:off x="734037" y="1885950"/>
            <a:ext cx="8225406" cy="103702"/>
          </a:xfrm>
          <a:prstGeom prst="rect">
            <a:avLst/>
          </a:prstGeom>
          <a:solidFill>
            <a:srgbClr val="C909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sp>
        <p:nvSpPr>
          <p:cNvPr id="7" name="Rectangle: Rounded Corners 6">
            <a:extLst>
              <a:ext uri="{FF2B5EF4-FFF2-40B4-BE49-F238E27FC236}">
                <a16:creationId xmlns:a16="http://schemas.microsoft.com/office/drawing/2014/main" id="{91A13219-2655-4E19-A8BC-4D9C9A930B63}"/>
              </a:ext>
            </a:extLst>
          </p:cNvPr>
          <p:cNvSpPr/>
          <p:nvPr/>
        </p:nvSpPr>
        <p:spPr>
          <a:xfrm>
            <a:off x="734690" y="2616795"/>
            <a:ext cx="8235236" cy="234212"/>
          </a:xfrm>
          <a:prstGeom prst="roundRect">
            <a:avLst>
              <a:gd name="adj" fmla="val 39343"/>
            </a:avLst>
          </a:prstGeom>
          <a:solidFill>
            <a:srgbClr val="39A934"/>
          </a:solidFill>
          <a:ln>
            <a:solidFill>
              <a:srgbClr val="39A93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r>
              <a:rPr lang="en-GB" sz="1600" b="1" dirty="0">
                <a:solidFill>
                  <a:prstClr val="white"/>
                </a:solidFill>
                <a:latin typeface="Arial" panose="020B0604020202020204" pitchFamily="34" charset="0"/>
                <a:cs typeface="Arial" panose="020B0604020202020204" pitchFamily="34" charset="0"/>
              </a:rPr>
              <a:t>COMMUNICATE</a:t>
            </a:r>
            <a:endParaRPr lang="en-GB" sz="1400" b="1" dirty="0">
              <a:solidFill>
                <a:prstClr val="white"/>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2D685E7-BDDE-4451-8414-A0E468200D1D}"/>
              </a:ext>
            </a:extLst>
          </p:cNvPr>
          <p:cNvSpPr/>
          <p:nvPr/>
        </p:nvSpPr>
        <p:spPr>
          <a:xfrm>
            <a:off x="752104" y="2802639"/>
            <a:ext cx="8217823" cy="88097"/>
          </a:xfrm>
          <a:prstGeom prst="rect">
            <a:avLst/>
          </a:prstGeom>
          <a:solidFill>
            <a:srgbClr val="39A93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sp>
        <p:nvSpPr>
          <p:cNvPr id="9" name="Rectangle: Rounded Corners 8">
            <a:extLst>
              <a:ext uri="{FF2B5EF4-FFF2-40B4-BE49-F238E27FC236}">
                <a16:creationId xmlns:a16="http://schemas.microsoft.com/office/drawing/2014/main" id="{ED06BFBC-42A1-4738-9A8B-5E8266623A9C}"/>
              </a:ext>
            </a:extLst>
          </p:cNvPr>
          <p:cNvSpPr/>
          <p:nvPr/>
        </p:nvSpPr>
        <p:spPr>
          <a:xfrm>
            <a:off x="727745" y="2605646"/>
            <a:ext cx="8248475" cy="811625"/>
          </a:xfrm>
          <a:prstGeom prst="roundRect">
            <a:avLst/>
          </a:prstGeom>
          <a:noFill/>
          <a:ln w="57150">
            <a:solidFill>
              <a:srgbClr val="39A93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GB" sz="1200" dirty="0">
              <a:solidFill>
                <a:prstClr val="black"/>
              </a:solidFill>
              <a:latin typeface="Calibri" panose="020F0502020204030204"/>
            </a:endParaRPr>
          </a:p>
          <a:p>
            <a:pPr algn="ctr" defTabSz="685800" eaLnBrk="1" fontAlgn="auto" hangingPunct="1">
              <a:spcBef>
                <a:spcPts val="0"/>
              </a:spcBef>
              <a:spcAft>
                <a:spcPts val="0"/>
              </a:spcAft>
            </a:pPr>
            <a:r>
              <a:rPr lang="en-GB" sz="1350" dirty="0">
                <a:solidFill>
                  <a:schemeClr val="tx1"/>
                </a:solidFill>
                <a:latin typeface="Arial" panose="020B0604020202020204" pitchFamily="34" charset="0"/>
                <a:cs typeface="Arial" panose="020B0604020202020204" pitchFamily="34" charset="0"/>
              </a:rPr>
              <a:t>Communicate using language which is clear, and free from technical jargon and abbreviations</a:t>
            </a:r>
          </a:p>
        </p:txBody>
      </p:sp>
      <p:sp>
        <p:nvSpPr>
          <p:cNvPr id="10" name="Rectangle: Rounded Corners 9">
            <a:extLst>
              <a:ext uri="{FF2B5EF4-FFF2-40B4-BE49-F238E27FC236}">
                <a16:creationId xmlns:a16="http://schemas.microsoft.com/office/drawing/2014/main" id="{70F3D159-5D8B-4AC9-87F5-B7B04058A299}"/>
              </a:ext>
            </a:extLst>
          </p:cNvPr>
          <p:cNvSpPr/>
          <p:nvPr/>
        </p:nvSpPr>
        <p:spPr>
          <a:xfrm>
            <a:off x="721451" y="3531898"/>
            <a:ext cx="8254768" cy="832359"/>
          </a:xfrm>
          <a:prstGeom prst="roundRect">
            <a:avLst/>
          </a:prstGeom>
          <a:noFill/>
          <a:ln w="57150">
            <a:solidFill>
              <a:srgbClr val="80348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GB" sz="1200" dirty="0">
              <a:solidFill>
                <a:prstClr val="black"/>
              </a:solidFill>
              <a:latin typeface="Calibri" panose="020F0502020204030204"/>
            </a:endParaRPr>
          </a:p>
          <a:p>
            <a:pPr algn="ctr" defTabSz="685800" eaLnBrk="1" fontAlgn="auto" hangingPunct="1">
              <a:spcBef>
                <a:spcPts val="0"/>
              </a:spcBef>
              <a:spcAft>
                <a:spcPts val="0"/>
              </a:spcAft>
            </a:pPr>
            <a:r>
              <a:rPr lang="en-GB" sz="1200" dirty="0">
                <a:solidFill>
                  <a:schemeClr val="tx1"/>
                </a:solidFill>
                <a:latin typeface="Arial" panose="020B0604020202020204" pitchFamily="34" charset="0"/>
                <a:cs typeface="Arial" panose="020B0604020202020204" pitchFamily="34" charset="0"/>
              </a:rPr>
              <a:t>Co-ordinate by agreeing the lead organisation. Identify priorities, resources, capabilities and limitations for an effective response, including the timing of further meetings.</a:t>
            </a:r>
          </a:p>
        </p:txBody>
      </p:sp>
      <p:sp>
        <p:nvSpPr>
          <p:cNvPr id="11" name="Rectangle: Rounded Corners 10">
            <a:extLst>
              <a:ext uri="{FF2B5EF4-FFF2-40B4-BE49-F238E27FC236}">
                <a16:creationId xmlns:a16="http://schemas.microsoft.com/office/drawing/2014/main" id="{3DD54464-2C9C-4C9C-940D-32090DEE0A55}"/>
              </a:ext>
            </a:extLst>
          </p:cNvPr>
          <p:cNvSpPr/>
          <p:nvPr/>
        </p:nvSpPr>
        <p:spPr>
          <a:xfrm>
            <a:off x="721451" y="3520601"/>
            <a:ext cx="8254768" cy="234212"/>
          </a:xfrm>
          <a:prstGeom prst="roundRect">
            <a:avLst>
              <a:gd name="adj" fmla="val 39343"/>
            </a:avLst>
          </a:prstGeom>
          <a:solidFill>
            <a:srgbClr val="7F338A"/>
          </a:solidFill>
          <a:ln>
            <a:solidFill>
              <a:srgbClr val="80348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r>
              <a:rPr lang="en-GB" sz="1600" b="1" dirty="0">
                <a:solidFill>
                  <a:prstClr val="white"/>
                </a:solidFill>
                <a:latin typeface="Arial" panose="020B0604020202020204" pitchFamily="34" charset="0"/>
                <a:cs typeface="Arial" panose="020B0604020202020204" pitchFamily="34" charset="0"/>
              </a:rPr>
              <a:t>CO-ORDINATE</a:t>
            </a:r>
            <a:endParaRPr lang="en-GB" sz="1400" b="1" dirty="0">
              <a:solidFill>
                <a:prstClr val="white"/>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4ACCC1FA-189F-4932-A8BC-D4DF0368C362}"/>
              </a:ext>
            </a:extLst>
          </p:cNvPr>
          <p:cNvSpPr/>
          <p:nvPr/>
        </p:nvSpPr>
        <p:spPr>
          <a:xfrm>
            <a:off x="721451" y="3710225"/>
            <a:ext cx="8254768" cy="75569"/>
          </a:xfrm>
          <a:prstGeom prst="rect">
            <a:avLst/>
          </a:prstGeom>
          <a:solidFill>
            <a:srgbClr val="7F33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sp>
        <p:nvSpPr>
          <p:cNvPr id="13" name="Rectangle: Rounded Corners 12">
            <a:extLst>
              <a:ext uri="{FF2B5EF4-FFF2-40B4-BE49-F238E27FC236}">
                <a16:creationId xmlns:a16="http://schemas.microsoft.com/office/drawing/2014/main" id="{CC12F931-FAEB-4148-8225-EEDFC5F411F8}"/>
              </a:ext>
            </a:extLst>
          </p:cNvPr>
          <p:cNvSpPr/>
          <p:nvPr/>
        </p:nvSpPr>
        <p:spPr>
          <a:xfrm>
            <a:off x="734037" y="4511394"/>
            <a:ext cx="8248475" cy="811625"/>
          </a:xfrm>
          <a:prstGeom prst="roundRect">
            <a:avLst/>
          </a:prstGeom>
          <a:noFill/>
          <a:ln w="57150">
            <a:solidFill>
              <a:srgbClr val="0E70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GB" sz="1200" dirty="0">
              <a:solidFill>
                <a:prstClr val="black"/>
              </a:solidFill>
              <a:latin typeface="Calibri" panose="020F0502020204030204"/>
            </a:endParaRPr>
          </a:p>
          <a:p>
            <a:pPr algn="ctr" defTabSz="685800" eaLnBrk="1" fontAlgn="auto" hangingPunct="1">
              <a:spcBef>
                <a:spcPts val="0"/>
              </a:spcBef>
              <a:spcAft>
                <a:spcPts val="0"/>
              </a:spcAft>
            </a:pPr>
            <a:r>
              <a:rPr lang="en-GB" sz="1200" dirty="0">
                <a:solidFill>
                  <a:schemeClr val="tx1"/>
                </a:solidFill>
                <a:latin typeface="Arial" panose="020B0604020202020204" pitchFamily="34" charset="0"/>
                <a:cs typeface="Arial" panose="020B0604020202020204" pitchFamily="34" charset="0"/>
              </a:rPr>
              <a:t>Jointly understand risk by sharing information about the likelihood and potential impact of threats and hazards, to agree appropriate control measures. </a:t>
            </a:r>
          </a:p>
        </p:txBody>
      </p:sp>
      <p:sp>
        <p:nvSpPr>
          <p:cNvPr id="14" name="Rectangle: Rounded Corners 13">
            <a:extLst>
              <a:ext uri="{FF2B5EF4-FFF2-40B4-BE49-F238E27FC236}">
                <a16:creationId xmlns:a16="http://schemas.microsoft.com/office/drawing/2014/main" id="{429FEADE-CDF0-444C-995C-F05F5387BB1A}"/>
              </a:ext>
            </a:extLst>
          </p:cNvPr>
          <p:cNvSpPr/>
          <p:nvPr/>
        </p:nvSpPr>
        <p:spPr>
          <a:xfrm>
            <a:off x="734037" y="4511393"/>
            <a:ext cx="8248475" cy="234212"/>
          </a:xfrm>
          <a:prstGeom prst="roundRect">
            <a:avLst>
              <a:gd name="adj" fmla="val 39343"/>
            </a:avLst>
          </a:prstGeom>
          <a:solidFill>
            <a:srgbClr val="0E70B8"/>
          </a:solidFill>
          <a:ln>
            <a:solidFill>
              <a:srgbClr val="0E70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r>
              <a:rPr lang="en-GB" sz="1600" b="1" dirty="0">
                <a:solidFill>
                  <a:prstClr val="white"/>
                </a:solidFill>
                <a:latin typeface="Arial" panose="020B0604020202020204" pitchFamily="34" charset="0"/>
                <a:cs typeface="Arial" panose="020B0604020202020204" pitchFamily="34" charset="0"/>
              </a:rPr>
              <a:t>JOINT UNDERSTANDING RISK</a:t>
            </a:r>
          </a:p>
        </p:txBody>
      </p:sp>
      <p:sp>
        <p:nvSpPr>
          <p:cNvPr id="15" name="Rectangle 14">
            <a:extLst>
              <a:ext uri="{FF2B5EF4-FFF2-40B4-BE49-F238E27FC236}">
                <a16:creationId xmlns:a16="http://schemas.microsoft.com/office/drawing/2014/main" id="{1A41F335-E77D-449B-BBDB-0D4218DB550C}"/>
              </a:ext>
            </a:extLst>
          </p:cNvPr>
          <p:cNvSpPr/>
          <p:nvPr/>
        </p:nvSpPr>
        <p:spPr>
          <a:xfrm>
            <a:off x="734037" y="4705855"/>
            <a:ext cx="8248475" cy="75569"/>
          </a:xfrm>
          <a:prstGeom prst="rect">
            <a:avLst/>
          </a:prstGeom>
          <a:solidFill>
            <a:srgbClr val="0E70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sp>
        <p:nvSpPr>
          <p:cNvPr id="16" name="Rectangle: Rounded Corners 15">
            <a:extLst>
              <a:ext uri="{FF2B5EF4-FFF2-40B4-BE49-F238E27FC236}">
                <a16:creationId xmlns:a16="http://schemas.microsoft.com/office/drawing/2014/main" id="{0DA66179-A54E-4EA4-B851-1D7129E93191}"/>
              </a:ext>
            </a:extLst>
          </p:cNvPr>
          <p:cNvSpPr/>
          <p:nvPr/>
        </p:nvSpPr>
        <p:spPr>
          <a:xfrm>
            <a:off x="721451" y="5470158"/>
            <a:ext cx="8254767" cy="811625"/>
          </a:xfrm>
          <a:prstGeom prst="roundRect">
            <a:avLst/>
          </a:prstGeom>
          <a:noFill/>
          <a:ln w="57150">
            <a:solidFill>
              <a:srgbClr val="F591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GB" sz="1200" dirty="0">
              <a:solidFill>
                <a:prstClr val="black"/>
              </a:solidFill>
              <a:latin typeface="Calibri" panose="020F0502020204030204"/>
            </a:endParaRPr>
          </a:p>
          <a:p>
            <a:pPr algn="ctr" defTabSz="685800" eaLnBrk="1" fontAlgn="auto" hangingPunct="1">
              <a:spcBef>
                <a:spcPts val="0"/>
              </a:spcBef>
              <a:spcAft>
                <a:spcPts val="0"/>
              </a:spcAft>
            </a:pPr>
            <a:r>
              <a:rPr lang="en-GB" sz="1200" dirty="0">
                <a:solidFill>
                  <a:schemeClr val="tx1"/>
                </a:solidFill>
                <a:latin typeface="Arial" panose="020B0604020202020204" pitchFamily="34" charset="0"/>
                <a:cs typeface="Arial" panose="020B0604020202020204" pitchFamily="34" charset="0"/>
              </a:rPr>
              <a:t>Establish shared situational awareness by using M/ETHANE and the Joint Decision Model. </a:t>
            </a:r>
          </a:p>
        </p:txBody>
      </p:sp>
      <p:sp>
        <p:nvSpPr>
          <p:cNvPr id="17" name="Rectangle: Rounded Corners 16">
            <a:extLst>
              <a:ext uri="{FF2B5EF4-FFF2-40B4-BE49-F238E27FC236}">
                <a16:creationId xmlns:a16="http://schemas.microsoft.com/office/drawing/2014/main" id="{D5A334DD-DCD4-47EC-89FB-B770DE4FD6DF}"/>
              </a:ext>
            </a:extLst>
          </p:cNvPr>
          <p:cNvSpPr/>
          <p:nvPr/>
        </p:nvSpPr>
        <p:spPr>
          <a:xfrm>
            <a:off x="721451" y="5470157"/>
            <a:ext cx="8254767" cy="234212"/>
          </a:xfrm>
          <a:prstGeom prst="roundRect">
            <a:avLst>
              <a:gd name="adj" fmla="val 39343"/>
            </a:avLst>
          </a:prstGeom>
          <a:solidFill>
            <a:srgbClr val="F59101"/>
          </a:solidFill>
          <a:ln>
            <a:solidFill>
              <a:srgbClr val="F591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r>
              <a:rPr lang="en-GB" sz="1600" b="1" dirty="0">
                <a:solidFill>
                  <a:prstClr val="white"/>
                </a:solidFill>
                <a:latin typeface="Arial" panose="020B0604020202020204" pitchFamily="34" charset="0"/>
                <a:cs typeface="Arial" panose="020B0604020202020204" pitchFamily="34" charset="0"/>
              </a:rPr>
              <a:t>SHARED SITUATIONAL AWARENESS</a:t>
            </a:r>
          </a:p>
        </p:txBody>
      </p:sp>
      <p:sp>
        <p:nvSpPr>
          <p:cNvPr id="18" name="Rectangle 17">
            <a:extLst>
              <a:ext uri="{FF2B5EF4-FFF2-40B4-BE49-F238E27FC236}">
                <a16:creationId xmlns:a16="http://schemas.microsoft.com/office/drawing/2014/main" id="{D2D1E051-CEFD-4B7E-934D-7060674AC798}"/>
              </a:ext>
            </a:extLst>
          </p:cNvPr>
          <p:cNvSpPr/>
          <p:nvPr/>
        </p:nvSpPr>
        <p:spPr>
          <a:xfrm>
            <a:off x="721451" y="5664619"/>
            <a:ext cx="8254767" cy="75569"/>
          </a:xfrm>
          <a:prstGeom prst="rect">
            <a:avLst/>
          </a:prstGeom>
          <a:solidFill>
            <a:srgbClr val="F591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sp>
        <p:nvSpPr>
          <p:cNvPr id="19" name="Title 1">
            <a:extLst>
              <a:ext uri="{FF2B5EF4-FFF2-40B4-BE49-F238E27FC236}">
                <a16:creationId xmlns:a16="http://schemas.microsoft.com/office/drawing/2014/main" id="{68850B18-D9B6-490A-A282-701190F6FF64}"/>
              </a:ext>
            </a:extLst>
          </p:cNvPr>
          <p:cNvSpPr>
            <a:spLocks noGrp="1"/>
          </p:cNvSpPr>
          <p:nvPr>
            <p:ph type="title"/>
          </p:nvPr>
        </p:nvSpPr>
        <p:spPr>
          <a:xfrm>
            <a:off x="-1054100" y="325396"/>
            <a:ext cx="7610475" cy="1325563"/>
          </a:xfrm>
        </p:spPr>
        <p:txBody>
          <a:bodyPr>
            <a:normAutofit/>
          </a:bodyPr>
          <a:lstStyle/>
          <a:p>
            <a:pPr algn="ctr"/>
            <a:r>
              <a:rPr lang="en-GB" b="1" dirty="0">
                <a:latin typeface="Arial" panose="020B0604020202020204" pitchFamily="34" charset="0"/>
                <a:cs typeface="Arial" panose="020B0604020202020204" pitchFamily="34" charset="0"/>
              </a:rPr>
              <a:t>JESIP Principles</a:t>
            </a:r>
          </a:p>
        </p:txBody>
      </p:sp>
      <p:cxnSp>
        <p:nvCxnSpPr>
          <p:cNvPr id="20" name="Straight Connector 19">
            <a:extLst>
              <a:ext uri="{FF2B5EF4-FFF2-40B4-BE49-F238E27FC236}">
                <a16:creationId xmlns:a16="http://schemas.microsoft.com/office/drawing/2014/main" id="{DFBCC5FD-B336-45C2-80B0-E7FF8A863115}"/>
              </a:ext>
            </a:extLst>
          </p:cNvPr>
          <p:cNvCxnSpPr>
            <a:cxnSpLocks/>
          </p:cNvCxnSpPr>
          <p:nvPr/>
        </p:nvCxnSpPr>
        <p:spPr>
          <a:xfrm>
            <a:off x="558800" y="1323773"/>
            <a:ext cx="77978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35120930-ABFD-4936-910F-AC2EDE1D9F1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728790" y="4248416"/>
            <a:ext cx="2463209" cy="2609584"/>
          </a:xfrm>
          <a:prstGeom prst="rect">
            <a:avLst/>
          </a:prstGeom>
        </p:spPr>
      </p:pic>
    </p:spTree>
    <p:extLst>
      <p:ext uri="{BB962C8B-B14F-4D97-AF65-F5344CB8AC3E}">
        <p14:creationId xmlns:p14="http://schemas.microsoft.com/office/powerpoint/2010/main" val="992521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8F8AF50-5A69-4AB9-B55B-7E947C36B8AF}"/>
              </a:ext>
            </a:extLst>
          </p:cNvPr>
          <p:cNvSpPr>
            <a:spLocks noGrp="1"/>
          </p:cNvSpPr>
          <p:nvPr>
            <p:ph type="title"/>
          </p:nvPr>
        </p:nvSpPr>
        <p:spPr>
          <a:xfrm>
            <a:off x="332518" y="400067"/>
            <a:ext cx="7465282" cy="1325563"/>
          </a:xfrm>
        </p:spPr>
        <p:txBody>
          <a:bodyPr>
            <a:normAutofit/>
          </a:bodyPr>
          <a:lstStyle/>
          <a:p>
            <a:r>
              <a:rPr lang="en-GB" b="1" dirty="0">
                <a:latin typeface="Arial" panose="020B0604020202020204" pitchFamily="34" charset="0"/>
                <a:cs typeface="Arial" panose="020B0604020202020204" pitchFamily="34" charset="0"/>
              </a:rPr>
              <a:t>Joint Decision Model</a:t>
            </a:r>
          </a:p>
        </p:txBody>
      </p:sp>
      <p:sp>
        <p:nvSpPr>
          <p:cNvPr id="5" name="Rectangle 4">
            <a:extLst>
              <a:ext uri="{FF2B5EF4-FFF2-40B4-BE49-F238E27FC236}">
                <a16:creationId xmlns:a16="http://schemas.microsoft.com/office/drawing/2014/main" id="{F2CB1000-52FB-4C67-B134-C8A004EE95C7}"/>
              </a:ext>
            </a:extLst>
          </p:cNvPr>
          <p:cNvSpPr/>
          <p:nvPr/>
        </p:nvSpPr>
        <p:spPr>
          <a:xfrm>
            <a:off x="5534884" y="2413952"/>
            <a:ext cx="5471370" cy="461665"/>
          </a:xfrm>
          <a:prstGeom prst="rect">
            <a:avLst/>
          </a:prstGeom>
        </p:spPr>
        <p:txBody>
          <a:bodyPr wrap="none">
            <a:spAutoFit/>
          </a:bodyPr>
          <a:lstStyle/>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Save life and prevent further harm. </a:t>
            </a:r>
          </a:p>
        </p:txBody>
      </p:sp>
      <p:sp>
        <p:nvSpPr>
          <p:cNvPr id="7" name="Rectangle 6">
            <a:extLst>
              <a:ext uri="{FF2B5EF4-FFF2-40B4-BE49-F238E27FC236}">
                <a16:creationId xmlns:a16="http://schemas.microsoft.com/office/drawing/2014/main" id="{43B559A0-0309-408A-A031-0AFD4077814D}"/>
              </a:ext>
            </a:extLst>
          </p:cNvPr>
          <p:cNvSpPr/>
          <p:nvPr/>
        </p:nvSpPr>
        <p:spPr>
          <a:xfrm>
            <a:off x="5534884" y="3112057"/>
            <a:ext cx="5833648" cy="461665"/>
          </a:xfrm>
          <a:prstGeom prst="rect">
            <a:avLst/>
          </a:prstGeom>
        </p:spPr>
        <p:txBody>
          <a:bodyPr wrap="none">
            <a:spAutoFit/>
          </a:bodyPr>
          <a:lstStyle/>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Minimise the spread of contamination.</a:t>
            </a:r>
          </a:p>
        </p:txBody>
      </p:sp>
      <p:sp>
        <p:nvSpPr>
          <p:cNvPr id="8" name="Rectangle 7">
            <a:extLst>
              <a:ext uri="{FF2B5EF4-FFF2-40B4-BE49-F238E27FC236}">
                <a16:creationId xmlns:a16="http://schemas.microsoft.com/office/drawing/2014/main" id="{F88EE6FD-4D37-4B3D-833E-922EF5A8008B}"/>
              </a:ext>
            </a:extLst>
          </p:cNvPr>
          <p:cNvSpPr/>
          <p:nvPr/>
        </p:nvSpPr>
        <p:spPr>
          <a:xfrm>
            <a:off x="5534884" y="3805502"/>
            <a:ext cx="5141985" cy="461665"/>
          </a:xfrm>
          <a:prstGeom prst="rect">
            <a:avLst/>
          </a:prstGeom>
        </p:spPr>
        <p:txBody>
          <a:bodyPr wrap="none">
            <a:spAutoFit/>
          </a:bodyPr>
          <a:lstStyle/>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Employ effective communication.</a:t>
            </a:r>
          </a:p>
        </p:txBody>
      </p:sp>
      <p:sp>
        <p:nvSpPr>
          <p:cNvPr id="9" name="Rectangle 8">
            <a:extLst>
              <a:ext uri="{FF2B5EF4-FFF2-40B4-BE49-F238E27FC236}">
                <a16:creationId xmlns:a16="http://schemas.microsoft.com/office/drawing/2014/main" id="{E4716BFC-2B39-43BC-A176-F12DCA81BE8C}"/>
              </a:ext>
            </a:extLst>
          </p:cNvPr>
          <p:cNvSpPr/>
          <p:nvPr/>
        </p:nvSpPr>
        <p:spPr>
          <a:xfrm>
            <a:off x="5534884" y="4498947"/>
            <a:ext cx="4363695" cy="461665"/>
          </a:xfrm>
          <a:prstGeom prst="rect">
            <a:avLst/>
          </a:prstGeom>
        </p:spPr>
        <p:txBody>
          <a:bodyPr wrap="none">
            <a:spAutoFit/>
          </a:bodyPr>
          <a:lstStyle/>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Maintain public confidence.</a:t>
            </a:r>
          </a:p>
        </p:txBody>
      </p:sp>
      <p:cxnSp>
        <p:nvCxnSpPr>
          <p:cNvPr id="10" name="Straight Connector 9">
            <a:extLst>
              <a:ext uri="{FF2B5EF4-FFF2-40B4-BE49-F238E27FC236}">
                <a16:creationId xmlns:a16="http://schemas.microsoft.com/office/drawing/2014/main" id="{778852DC-68A7-478F-B5E9-65B6554726D1}"/>
              </a:ext>
            </a:extLst>
          </p:cNvPr>
          <p:cNvCxnSpPr>
            <a:cxnSpLocks/>
          </p:cNvCxnSpPr>
          <p:nvPr/>
        </p:nvCxnSpPr>
        <p:spPr>
          <a:xfrm>
            <a:off x="453168" y="1388902"/>
            <a:ext cx="7649432"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53BE111-3F69-4076-B1ED-A2C6097017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373" y="1558260"/>
            <a:ext cx="5105885" cy="4956147"/>
          </a:xfrm>
          <a:prstGeom prst="rect">
            <a:avLst/>
          </a:prstGeom>
        </p:spPr>
      </p:pic>
      <p:pic>
        <p:nvPicPr>
          <p:cNvPr id="12" name="Picture 11">
            <a:extLst>
              <a:ext uri="{FF2B5EF4-FFF2-40B4-BE49-F238E27FC236}">
                <a16:creationId xmlns:a16="http://schemas.microsoft.com/office/drawing/2014/main" id="{68FE7425-3EB4-4894-80D6-3D7DDF759DF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728790" y="4248416"/>
            <a:ext cx="2463209" cy="2609584"/>
          </a:xfrm>
          <a:prstGeom prst="rect">
            <a:avLst/>
          </a:prstGeom>
        </p:spPr>
      </p:pic>
    </p:spTree>
    <p:extLst>
      <p:ext uri="{BB962C8B-B14F-4D97-AF65-F5344CB8AC3E}">
        <p14:creationId xmlns:p14="http://schemas.microsoft.com/office/powerpoint/2010/main" val="1500759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D84910C-8383-4B1B-81EB-AF9D58AC8007}"/>
              </a:ext>
            </a:extLst>
          </p:cNvPr>
          <p:cNvSpPr>
            <a:spLocks noGrp="1"/>
          </p:cNvSpPr>
          <p:nvPr>
            <p:ph type="title"/>
          </p:nvPr>
        </p:nvSpPr>
        <p:spPr>
          <a:xfrm>
            <a:off x="-2226706" y="69850"/>
            <a:ext cx="10515600" cy="1325563"/>
          </a:xfrm>
        </p:spPr>
        <p:txBody>
          <a:bodyPr>
            <a:normAutofit/>
          </a:bodyPr>
          <a:lstStyle/>
          <a:p>
            <a:pPr algn="ctr"/>
            <a:r>
              <a:rPr lang="en-GB" b="1" dirty="0">
                <a:latin typeface="Arial" panose="020B0604020202020204" pitchFamily="34" charset="0"/>
                <a:cs typeface="Arial" panose="020B0604020202020204" pitchFamily="34" charset="0"/>
              </a:rPr>
              <a:t>Situation Reporting</a:t>
            </a:r>
          </a:p>
        </p:txBody>
      </p:sp>
      <p:pic>
        <p:nvPicPr>
          <p:cNvPr id="25" name="Picture 24" descr="Graphical user interface, diagram&#10;&#10;Description automatically generated">
            <a:extLst>
              <a:ext uri="{FF2B5EF4-FFF2-40B4-BE49-F238E27FC236}">
                <a16:creationId xmlns:a16="http://schemas.microsoft.com/office/drawing/2014/main" id="{E03A9AE7-7DEC-4E4B-9974-DF5A12ED43FC}"/>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0506" y="1249998"/>
            <a:ext cx="4321175" cy="5392102"/>
          </a:xfrm>
          <a:prstGeom prst="rect">
            <a:avLst/>
          </a:prstGeom>
        </p:spPr>
      </p:pic>
      <p:sp>
        <p:nvSpPr>
          <p:cNvPr id="26" name="Rectangle: Rounded Corners 25">
            <a:extLst>
              <a:ext uri="{FF2B5EF4-FFF2-40B4-BE49-F238E27FC236}">
                <a16:creationId xmlns:a16="http://schemas.microsoft.com/office/drawing/2014/main" id="{455A7307-9236-4918-B098-437209A592CD}"/>
              </a:ext>
            </a:extLst>
          </p:cNvPr>
          <p:cNvSpPr/>
          <p:nvPr/>
        </p:nvSpPr>
        <p:spPr>
          <a:xfrm>
            <a:off x="6825535" y="2428875"/>
            <a:ext cx="2561470" cy="722553"/>
          </a:xfrm>
          <a:prstGeom prst="roundRect">
            <a:avLst>
              <a:gd name="adj" fmla="val 39343"/>
            </a:avLst>
          </a:prstGeom>
          <a:noFill/>
          <a:ln w="28575">
            <a:solidFill>
              <a:srgbClr val="39A93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r>
              <a:rPr lang="en-GB" sz="1400" b="1" dirty="0">
                <a:solidFill>
                  <a:schemeClr val="tx1"/>
                </a:solidFill>
                <a:latin typeface="Arial" panose="020B0604020202020204" pitchFamily="34" charset="0"/>
                <a:cs typeface="Arial" panose="020B0604020202020204" pitchFamily="34" charset="0"/>
              </a:rPr>
              <a:t>COMMUNICATE</a:t>
            </a:r>
          </a:p>
        </p:txBody>
      </p:sp>
      <p:sp>
        <p:nvSpPr>
          <p:cNvPr id="27" name="Rectangle: Rounded Corners 26">
            <a:extLst>
              <a:ext uri="{FF2B5EF4-FFF2-40B4-BE49-F238E27FC236}">
                <a16:creationId xmlns:a16="http://schemas.microsoft.com/office/drawing/2014/main" id="{E7FACF19-62EF-4D4F-82A2-9F08F892DEF6}"/>
              </a:ext>
            </a:extLst>
          </p:cNvPr>
          <p:cNvSpPr/>
          <p:nvPr/>
        </p:nvSpPr>
        <p:spPr>
          <a:xfrm>
            <a:off x="6826209" y="3332681"/>
            <a:ext cx="2567545" cy="722553"/>
          </a:xfrm>
          <a:prstGeom prst="roundRect">
            <a:avLst>
              <a:gd name="adj" fmla="val 39343"/>
            </a:avLst>
          </a:prstGeom>
          <a:noFill/>
          <a:ln w="28575">
            <a:solidFill>
              <a:srgbClr val="80348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r>
              <a:rPr lang="en-GB" sz="1400" b="1" dirty="0">
                <a:solidFill>
                  <a:schemeClr val="tx1"/>
                </a:solidFill>
                <a:latin typeface="Arial" panose="020B0604020202020204" pitchFamily="34" charset="0"/>
                <a:cs typeface="Arial" panose="020B0604020202020204" pitchFamily="34" charset="0"/>
              </a:rPr>
              <a:t>CO-ORDINATE</a:t>
            </a:r>
          </a:p>
        </p:txBody>
      </p:sp>
      <p:sp>
        <p:nvSpPr>
          <p:cNvPr id="28" name="Rectangle: Rounded Corners 27">
            <a:extLst>
              <a:ext uri="{FF2B5EF4-FFF2-40B4-BE49-F238E27FC236}">
                <a16:creationId xmlns:a16="http://schemas.microsoft.com/office/drawing/2014/main" id="{327C642D-D20C-4A81-8D11-EFD87577CB09}"/>
              </a:ext>
            </a:extLst>
          </p:cNvPr>
          <p:cNvSpPr/>
          <p:nvPr/>
        </p:nvSpPr>
        <p:spPr>
          <a:xfrm>
            <a:off x="6834313" y="4323473"/>
            <a:ext cx="2565588" cy="722553"/>
          </a:xfrm>
          <a:prstGeom prst="roundRect">
            <a:avLst>
              <a:gd name="adj" fmla="val 39343"/>
            </a:avLst>
          </a:prstGeom>
          <a:noFill/>
          <a:ln w="28575">
            <a:solidFill>
              <a:srgbClr val="0E70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r>
              <a:rPr lang="en-GB" sz="1400" b="1" dirty="0">
                <a:solidFill>
                  <a:schemeClr val="tx1"/>
                </a:solidFill>
                <a:latin typeface="Arial" panose="020B0604020202020204" pitchFamily="34" charset="0"/>
                <a:cs typeface="Arial" panose="020B0604020202020204" pitchFamily="34" charset="0"/>
              </a:rPr>
              <a:t>JOINT UNDERSTANDING RISK</a:t>
            </a:r>
          </a:p>
        </p:txBody>
      </p:sp>
      <p:sp>
        <p:nvSpPr>
          <p:cNvPr id="29" name="Rectangle: Rounded Corners 28">
            <a:extLst>
              <a:ext uri="{FF2B5EF4-FFF2-40B4-BE49-F238E27FC236}">
                <a16:creationId xmlns:a16="http://schemas.microsoft.com/office/drawing/2014/main" id="{9763F5C0-1CB7-45A4-AEFE-BF34C9DF018D}"/>
              </a:ext>
            </a:extLst>
          </p:cNvPr>
          <p:cNvSpPr/>
          <p:nvPr/>
        </p:nvSpPr>
        <p:spPr>
          <a:xfrm>
            <a:off x="6826208" y="5282237"/>
            <a:ext cx="2567545" cy="722553"/>
          </a:xfrm>
          <a:prstGeom prst="roundRect">
            <a:avLst>
              <a:gd name="adj" fmla="val 39343"/>
            </a:avLst>
          </a:prstGeom>
          <a:noFill/>
          <a:ln w="28575">
            <a:solidFill>
              <a:srgbClr val="F591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r>
              <a:rPr lang="en-GB" sz="1400" b="1" dirty="0">
                <a:solidFill>
                  <a:schemeClr val="tx1"/>
                </a:solidFill>
                <a:latin typeface="Arial" panose="020B0604020202020204" pitchFamily="34" charset="0"/>
                <a:cs typeface="Arial" panose="020B0604020202020204" pitchFamily="34" charset="0"/>
              </a:rPr>
              <a:t>SHARED SITUATIONAL AWARENESS</a:t>
            </a:r>
          </a:p>
        </p:txBody>
      </p:sp>
      <p:sp>
        <p:nvSpPr>
          <p:cNvPr id="30" name="Rectangle: Rounded Corners 29">
            <a:extLst>
              <a:ext uri="{FF2B5EF4-FFF2-40B4-BE49-F238E27FC236}">
                <a16:creationId xmlns:a16="http://schemas.microsoft.com/office/drawing/2014/main" id="{31620D9B-5C8A-4E8A-AD62-D37963B33FED}"/>
              </a:ext>
            </a:extLst>
          </p:cNvPr>
          <p:cNvSpPr/>
          <p:nvPr/>
        </p:nvSpPr>
        <p:spPr>
          <a:xfrm>
            <a:off x="6825535" y="1520776"/>
            <a:ext cx="2561470" cy="722553"/>
          </a:xfrm>
          <a:prstGeom prst="roundRect">
            <a:avLst>
              <a:gd name="adj" fmla="val 39343"/>
            </a:avLst>
          </a:prstGeom>
          <a:noFill/>
          <a:ln w="28575">
            <a:solidFill>
              <a:srgbClr val="C909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r>
              <a:rPr lang="en-GB" sz="1400" b="1" dirty="0">
                <a:solidFill>
                  <a:schemeClr val="tx1"/>
                </a:solidFill>
                <a:latin typeface="Arial" panose="020B0604020202020204" pitchFamily="34" charset="0"/>
                <a:cs typeface="Arial" panose="020B0604020202020204" pitchFamily="34" charset="0"/>
              </a:rPr>
              <a:t>CO-LOCATE</a:t>
            </a:r>
          </a:p>
        </p:txBody>
      </p:sp>
      <p:cxnSp>
        <p:nvCxnSpPr>
          <p:cNvPr id="31" name="Straight Connector 30">
            <a:extLst>
              <a:ext uri="{FF2B5EF4-FFF2-40B4-BE49-F238E27FC236}">
                <a16:creationId xmlns:a16="http://schemas.microsoft.com/office/drawing/2014/main" id="{E6ACDB4F-D289-46F3-8139-CAE99390BA8B}"/>
              </a:ext>
            </a:extLst>
          </p:cNvPr>
          <p:cNvCxnSpPr>
            <a:cxnSpLocks/>
          </p:cNvCxnSpPr>
          <p:nvPr/>
        </p:nvCxnSpPr>
        <p:spPr>
          <a:xfrm>
            <a:off x="495300" y="1071402"/>
            <a:ext cx="74549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1E85E8A-A878-43E4-8D57-174E272BA68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728790" y="4248416"/>
            <a:ext cx="2463209" cy="2609584"/>
          </a:xfrm>
          <a:prstGeom prst="rect">
            <a:avLst/>
          </a:prstGeom>
        </p:spPr>
      </p:pic>
    </p:spTree>
    <p:extLst>
      <p:ext uri="{BB962C8B-B14F-4D97-AF65-F5344CB8AC3E}">
        <p14:creationId xmlns:p14="http://schemas.microsoft.com/office/powerpoint/2010/main" val="3394237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TotalTime>
  <Words>5875</Words>
  <Application>Microsoft Office PowerPoint</Application>
  <PresentationFormat>Widescreen</PresentationFormat>
  <Paragraphs>472</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Aim </vt:lpstr>
      <vt:lpstr>Lesson Objectives</vt:lpstr>
      <vt:lpstr>PowerPoint Presentation</vt:lpstr>
      <vt:lpstr>PowerPoint Presentation</vt:lpstr>
      <vt:lpstr>PowerPoint Presentation</vt:lpstr>
      <vt:lpstr>JESIP Principles</vt:lpstr>
      <vt:lpstr>Joint Decision Model</vt:lpstr>
      <vt:lpstr>Situation Reporting</vt:lpstr>
      <vt:lpstr>Effective Response To An Incident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Aim </vt:lpstr>
      <vt:lpstr>Lesson Objectives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Meenaghan</dc:creator>
  <cp:lastModifiedBy>David Meenaghan</cp:lastModifiedBy>
  <cp:revision>66</cp:revision>
  <cp:lastPrinted>2023-02-21T10:05:32Z</cp:lastPrinted>
  <dcterms:created xsi:type="dcterms:W3CDTF">2023-02-17T07:34:47Z</dcterms:created>
  <dcterms:modified xsi:type="dcterms:W3CDTF">2023-02-22T13:38:52Z</dcterms:modified>
</cp:coreProperties>
</file>